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60" r:id="rId2"/>
    <p:sldId id="261" r:id="rId3"/>
    <p:sldId id="262" r:id="rId4"/>
    <p:sldId id="258" r:id="rId5"/>
    <p:sldId id="256" r:id="rId6"/>
    <p:sldId id="259" r:id="rId7"/>
    <p:sldId id="268" r:id="rId8"/>
    <p:sldId id="263" r:id="rId9"/>
    <p:sldId id="269" r:id="rId10"/>
    <p:sldId id="264" r:id="rId11"/>
    <p:sldId id="266" r:id="rId12"/>
    <p:sldId id="267" r:id="rId13"/>
    <p:sldId id="270" r:id="rId14"/>
    <p:sldId id="271" r:id="rId15"/>
    <p:sldId id="272" r:id="rId16"/>
    <p:sldId id="273" r:id="rId17"/>
    <p:sldId id="274"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37" autoAdjust="0"/>
    <p:restoredTop sz="94660"/>
  </p:normalViewPr>
  <p:slideViewPr>
    <p:cSldViewPr snapToGrid="0">
      <p:cViewPr varScale="1">
        <p:scale>
          <a:sx n="66" d="100"/>
          <a:sy n="66" d="100"/>
        </p:scale>
        <p:origin x="7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F873B9-810E-4F38-BA18-F3CE4B2D57B1}"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18E0AE38-D32F-4F30-8461-51C4E9A122F9}">
      <dgm:prSet/>
      <dgm:spPr/>
      <dgm:t>
        <a:bodyPr/>
        <a:lstStyle/>
        <a:p>
          <a:r>
            <a:rPr lang="en-US" dirty="0"/>
            <a:t>We aim to build a useable and comprehensive </a:t>
          </a:r>
          <a:r>
            <a:rPr lang="en-US" b="1" dirty="0"/>
            <a:t>recommendation system</a:t>
          </a:r>
          <a:r>
            <a:rPr lang="en-US" dirty="0"/>
            <a:t> for music recommendation.</a:t>
          </a:r>
        </a:p>
      </dgm:t>
    </dgm:pt>
    <dgm:pt modelId="{EEEDC5A7-394F-4070-9A06-64EA1D3D51DE}" type="parTrans" cxnId="{3603892C-1DE1-4F65-A487-0C03AD185BE8}">
      <dgm:prSet/>
      <dgm:spPr/>
      <dgm:t>
        <a:bodyPr/>
        <a:lstStyle/>
        <a:p>
          <a:endParaRPr lang="en-US"/>
        </a:p>
      </dgm:t>
    </dgm:pt>
    <dgm:pt modelId="{53933E2B-1746-4A79-8F77-85DA84904CDA}" type="sibTrans" cxnId="{3603892C-1DE1-4F65-A487-0C03AD185BE8}">
      <dgm:prSet/>
      <dgm:spPr/>
      <dgm:t>
        <a:bodyPr/>
        <a:lstStyle/>
        <a:p>
          <a:endParaRPr lang="en-US"/>
        </a:p>
      </dgm:t>
    </dgm:pt>
    <dgm:pt modelId="{FD776B0E-5D07-453A-915B-B45D08D70747}">
      <dgm:prSet/>
      <dgm:spPr/>
      <dgm:t>
        <a:bodyPr/>
        <a:lstStyle/>
        <a:p>
          <a:r>
            <a:rPr lang="en-US"/>
            <a:t>Based on the </a:t>
          </a:r>
          <a:r>
            <a:rPr lang="en-US" b="1"/>
            <a:t>Million Song Dataset </a:t>
          </a:r>
          <a:r>
            <a:rPr lang="en-US"/>
            <a:t>and </a:t>
          </a:r>
          <a:r>
            <a:rPr lang="en-US" b="1"/>
            <a:t>musiXmatch dataset</a:t>
          </a:r>
          <a:r>
            <a:rPr lang="en-US"/>
            <a:t>, which include user listening history, song metadata, artist, artist similarity, and lyrics.</a:t>
          </a:r>
        </a:p>
      </dgm:t>
    </dgm:pt>
    <dgm:pt modelId="{E420A4DB-9D0E-428F-8DEA-2980DB56A614}" type="parTrans" cxnId="{EFC41EAA-15D0-43EE-9B31-A96997629730}">
      <dgm:prSet/>
      <dgm:spPr/>
      <dgm:t>
        <a:bodyPr/>
        <a:lstStyle/>
        <a:p>
          <a:endParaRPr lang="en-US"/>
        </a:p>
      </dgm:t>
    </dgm:pt>
    <dgm:pt modelId="{12075F08-B14F-48BA-B24A-72CFA91E440B}" type="sibTrans" cxnId="{EFC41EAA-15D0-43EE-9B31-A96997629730}">
      <dgm:prSet/>
      <dgm:spPr/>
      <dgm:t>
        <a:bodyPr/>
        <a:lstStyle/>
        <a:p>
          <a:endParaRPr lang="en-US"/>
        </a:p>
      </dgm:t>
    </dgm:pt>
    <dgm:pt modelId="{4AF73FBD-B42F-4727-8E13-F5EA06DABD89}">
      <dgm:prSet/>
      <dgm:spPr/>
      <dgm:t>
        <a:bodyPr/>
        <a:lstStyle/>
        <a:p>
          <a:r>
            <a:rPr lang="en-US"/>
            <a:t>Compared and combined </a:t>
          </a:r>
          <a:r>
            <a:rPr lang="en-US" b="1"/>
            <a:t>popularity based, collaborative filtering based, </a:t>
          </a:r>
          <a:r>
            <a:rPr lang="en-US" b="0"/>
            <a:t>and</a:t>
          </a:r>
          <a:r>
            <a:rPr lang="en-US" b="1"/>
            <a:t> content-based methods </a:t>
          </a:r>
          <a:r>
            <a:rPr lang="en-US"/>
            <a:t>to build a recommending strategy for different scenarios and different users</a:t>
          </a:r>
        </a:p>
      </dgm:t>
    </dgm:pt>
    <dgm:pt modelId="{7276B4E4-0971-44EB-88DA-AC58A55647F7}" type="parTrans" cxnId="{97165455-9130-44C2-9524-1FA52487F2CC}">
      <dgm:prSet/>
      <dgm:spPr/>
      <dgm:t>
        <a:bodyPr/>
        <a:lstStyle/>
        <a:p>
          <a:endParaRPr lang="en-US"/>
        </a:p>
      </dgm:t>
    </dgm:pt>
    <dgm:pt modelId="{8641FF99-23FC-44A2-AD70-6F41F5625CA0}" type="sibTrans" cxnId="{97165455-9130-44C2-9524-1FA52487F2CC}">
      <dgm:prSet/>
      <dgm:spPr/>
      <dgm:t>
        <a:bodyPr/>
        <a:lstStyle/>
        <a:p>
          <a:endParaRPr lang="en-US"/>
        </a:p>
      </dgm:t>
    </dgm:pt>
    <dgm:pt modelId="{D5558BF3-D7F0-4975-A205-6EF5EFF77BD7}">
      <dgm:prSet/>
      <dgm:spPr/>
      <dgm:t>
        <a:bodyPr/>
        <a:lstStyle/>
        <a:p>
          <a:r>
            <a:rPr lang="en-US"/>
            <a:t>The whole system was built utilizing </a:t>
          </a:r>
          <a:r>
            <a:rPr lang="en-US" b="1"/>
            <a:t>python</a:t>
          </a:r>
          <a:r>
            <a:rPr lang="en-US" b="0"/>
            <a:t> and </a:t>
          </a:r>
          <a:r>
            <a:rPr lang="en-US" b="1"/>
            <a:t>pyspark</a:t>
          </a:r>
          <a:r>
            <a:rPr lang="en-US" b="0"/>
            <a:t> on</a:t>
          </a:r>
          <a:r>
            <a:rPr lang="en-US" b="1"/>
            <a:t> Google Cloud Platform.</a:t>
          </a:r>
        </a:p>
      </dgm:t>
    </dgm:pt>
    <dgm:pt modelId="{E3C33C22-A38E-426A-A2EC-2A7AD0B9B1CE}" type="parTrans" cxnId="{EFB5FA14-84D4-4A7C-9AE9-7633EF231B99}">
      <dgm:prSet/>
      <dgm:spPr/>
      <dgm:t>
        <a:bodyPr/>
        <a:lstStyle/>
        <a:p>
          <a:endParaRPr lang="en-US"/>
        </a:p>
      </dgm:t>
    </dgm:pt>
    <dgm:pt modelId="{DEDE2392-31DC-415F-A7AE-CF706C1D8CD3}" type="sibTrans" cxnId="{EFB5FA14-84D4-4A7C-9AE9-7633EF231B99}">
      <dgm:prSet/>
      <dgm:spPr/>
      <dgm:t>
        <a:bodyPr/>
        <a:lstStyle/>
        <a:p>
          <a:endParaRPr lang="en-US"/>
        </a:p>
      </dgm:t>
    </dgm:pt>
    <dgm:pt modelId="{4635624E-53C3-424E-AC25-EB7CFBBD1376}" type="pres">
      <dgm:prSet presAssocID="{38F873B9-810E-4F38-BA18-F3CE4B2D57B1}" presName="root" presStyleCnt="0">
        <dgm:presLayoutVars>
          <dgm:dir/>
          <dgm:resizeHandles val="exact"/>
        </dgm:presLayoutVars>
      </dgm:prSet>
      <dgm:spPr/>
    </dgm:pt>
    <dgm:pt modelId="{CA94BC19-573F-41A8-A126-365B32C09C78}" type="pres">
      <dgm:prSet presAssocID="{38F873B9-810E-4F38-BA18-F3CE4B2D57B1}" presName="container" presStyleCnt="0">
        <dgm:presLayoutVars>
          <dgm:dir/>
          <dgm:resizeHandles val="exact"/>
        </dgm:presLayoutVars>
      </dgm:prSet>
      <dgm:spPr/>
    </dgm:pt>
    <dgm:pt modelId="{8CC206CA-CFC2-4AA7-A9DA-4A4C2FE89ECA}" type="pres">
      <dgm:prSet presAssocID="{18E0AE38-D32F-4F30-8461-51C4E9A122F9}" presName="compNode" presStyleCnt="0"/>
      <dgm:spPr/>
    </dgm:pt>
    <dgm:pt modelId="{9EA879E1-0D65-4686-BDCA-E51BF695D962}" type="pres">
      <dgm:prSet presAssocID="{18E0AE38-D32F-4F30-8461-51C4E9A122F9}" presName="iconBgRect" presStyleLbl="bgShp" presStyleIdx="0" presStyleCnt="4"/>
      <dgm:spPr/>
    </dgm:pt>
    <dgm:pt modelId="{138D743C-4A51-493B-90FE-7F629DF7BF09}" type="pres">
      <dgm:prSet presAssocID="{18E0AE38-D32F-4F30-8461-51C4E9A122F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a:ext>
      </dgm:extLst>
    </dgm:pt>
    <dgm:pt modelId="{1AF2EAA8-86ED-4142-9186-E8869B3556BE}" type="pres">
      <dgm:prSet presAssocID="{18E0AE38-D32F-4F30-8461-51C4E9A122F9}" presName="spaceRect" presStyleCnt="0"/>
      <dgm:spPr/>
    </dgm:pt>
    <dgm:pt modelId="{BA21B558-E41B-44B1-A129-DB788C199650}" type="pres">
      <dgm:prSet presAssocID="{18E0AE38-D32F-4F30-8461-51C4E9A122F9}" presName="textRect" presStyleLbl="revTx" presStyleIdx="0" presStyleCnt="4">
        <dgm:presLayoutVars>
          <dgm:chMax val="1"/>
          <dgm:chPref val="1"/>
        </dgm:presLayoutVars>
      </dgm:prSet>
      <dgm:spPr/>
    </dgm:pt>
    <dgm:pt modelId="{9AC539A6-3C85-430D-8E7F-B87A2F2315C3}" type="pres">
      <dgm:prSet presAssocID="{53933E2B-1746-4A79-8F77-85DA84904CDA}" presName="sibTrans" presStyleLbl="sibTrans2D1" presStyleIdx="0" presStyleCnt="0"/>
      <dgm:spPr/>
    </dgm:pt>
    <dgm:pt modelId="{391926EC-72D8-44D6-8494-3FB879FB73A0}" type="pres">
      <dgm:prSet presAssocID="{FD776B0E-5D07-453A-915B-B45D08D70747}" presName="compNode" presStyleCnt="0"/>
      <dgm:spPr/>
    </dgm:pt>
    <dgm:pt modelId="{8B70658D-FE9B-47E6-A71F-A00383A61A7E}" type="pres">
      <dgm:prSet presAssocID="{FD776B0E-5D07-453A-915B-B45D08D70747}" presName="iconBgRect" presStyleLbl="bgShp" presStyleIdx="1" presStyleCnt="4"/>
      <dgm:spPr/>
    </dgm:pt>
    <dgm:pt modelId="{78DF5E64-A7D1-400A-9680-15D63042CA11}" type="pres">
      <dgm:prSet presAssocID="{FD776B0E-5D07-453A-915B-B45D08D707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A27D0FF-9BCF-4DEA-BB40-7960E11A27B7}" type="pres">
      <dgm:prSet presAssocID="{FD776B0E-5D07-453A-915B-B45D08D70747}" presName="spaceRect" presStyleCnt="0"/>
      <dgm:spPr/>
    </dgm:pt>
    <dgm:pt modelId="{C8683153-CF10-4BCD-A9B3-1638A5E0115B}" type="pres">
      <dgm:prSet presAssocID="{FD776B0E-5D07-453A-915B-B45D08D70747}" presName="textRect" presStyleLbl="revTx" presStyleIdx="1" presStyleCnt="4">
        <dgm:presLayoutVars>
          <dgm:chMax val="1"/>
          <dgm:chPref val="1"/>
        </dgm:presLayoutVars>
      </dgm:prSet>
      <dgm:spPr/>
    </dgm:pt>
    <dgm:pt modelId="{6CF2F92E-B0C6-4029-A29E-EB99B5D8090F}" type="pres">
      <dgm:prSet presAssocID="{12075F08-B14F-48BA-B24A-72CFA91E440B}" presName="sibTrans" presStyleLbl="sibTrans2D1" presStyleIdx="0" presStyleCnt="0"/>
      <dgm:spPr/>
    </dgm:pt>
    <dgm:pt modelId="{1DB85967-A5A9-404A-9AB7-E0E27D651C6C}" type="pres">
      <dgm:prSet presAssocID="{4AF73FBD-B42F-4727-8E13-F5EA06DABD89}" presName="compNode" presStyleCnt="0"/>
      <dgm:spPr/>
    </dgm:pt>
    <dgm:pt modelId="{09B5E083-7435-42D3-9A5B-0002C5051301}" type="pres">
      <dgm:prSet presAssocID="{4AF73FBD-B42F-4727-8E13-F5EA06DABD89}" presName="iconBgRect" presStyleLbl="bgShp" presStyleIdx="2" presStyleCnt="4"/>
      <dgm:spPr/>
    </dgm:pt>
    <dgm:pt modelId="{3B65D7D1-7247-48F6-9438-5FE439D1ECCD}" type="pres">
      <dgm:prSet presAssocID="{4AF73FBD-B42F-4727-8E13-F5EA06DABD8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C35326A8-9E0D-4116-A2D9-734B07780382}" type="pres">
      <dgm:prSet presAssocID="{4AF73FBD-B42F-4727-8E13-F5EA06DABD89}" presName="spaceRect" presStyleCnt="0"/>
      <dgm:spPr/>
    </dgm:pt>
    <dgm:pt modelId="{3DB6A242-DC84-4AA8-896C-B3F88AC9C69C}" type="pres">
      <dgm:prSet presAssocID="{4AF73FBD-B42F-4727-8E13-F5EA06DABD89}" presName="textRect" presStyleLbl="revTx" presStyleIdx="2" presStyleCnt="4">
        <dgm:presLayoutVars>
          <dgm:chMax val="1"/>
          <dgm:chPref val="1"/>
        </dgm:presLayoutVars>
      </dgm:prSet>
      <dgm:spPr/>
    </dgm:pt>
    <dgm:pt modelId="{AB1B5688-C37A-4E1D-8073-BE9F9990DE12}" type="pres">
      <dgm:prSet presAssocID="{8641FF99-23FC-44A2-AD70-6F41F5625CA0}" presName="sibTrans" presStyleLbl="sibTrans2D1" presStyleIdx="0" presStyleCnt="0"/>
      <dgm:spPr/>
    </dgm:pt>
    <dgm:pt modelId="{2D70B381-7C21-4B50-9783-2F2E637140E1}" type="pres">
      <dgm:prSet presAssocID="{D5558BF3-D7F0-4975-A205-6EF5EFF77BD7}" presName="compNode" presStyleCnt="0"/>
      <dgm:spPr/>
    </dgm:pt>
    <dgm:pt modelId="{43D31ED0-6527-4F5B-9DF3-EB62F4E6E3C8}" type="pres">
      <dgm:prSet presAssocID="{D5558BF3-D7F0-4975-A205-6EF5EFF77BD7}" presName="iconBgRect" presStyleLbl="bgShp" presStyleIdx="3" presStyleCnt="4"/>
      <dgm:spPr/>
    </dgm:pt>
    <dgm:pt modelId="{55B7F809-7275-4799-A4C7-0A7C76514B6F}" type="pres">
      <dgm:prSet presAssocID="{D5558BF3-D7F0-4975-A205-6EF5EFF77B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7B5ED30C-836B-4DB7-9AE8-E5D8D5900872}" type="pres">
      <dgm:prSet presAssocID="{D5558BF3-D7F0-4975-A205-6EF5EFF77BD7}" presName="spaceRect" presStyleCnt="0"/>
      <dgm:spPr/>
    </dgm:pt>
    <dgm:pt modelId="{EBF78946-3713-46ED-BC79-04FDA6D8FE58}" type="pres">
      <dgm:prSet presAssocID="{D5558BF3-D7F0-4975-A205-6EF5EFF77BD7}" presName="textRect" presStyleLbl="revTx" presStyleIdx="3" presStyleCnt="4">
        <dgm:presLayoutVars>
          <dgm:chMax val="1"/>
          <dgm:chPref val="1"/>
        </dgm:presLayoutVars>
      </dgm:prSet>
      <dgm:spPr/>
    </dgm:pt>
  </dgm:ptLst>
  <dgm:cxnLst>
    <dgm:cxn modelId="{CEE4A506-4898-49E1-BC62-ADDA79448B78}" type="presOf" srcId="{FD776B0E-5D07-453A-915B-B45D08D70747}" destId="{C8683153-CF10-4BCD-A9B3-1638A5E0115B}" srcOrd="0" destOrd="0" presId="urn:microsoft.com/office/officeart/2018/2/layout/IconCircleList"/>
    <dgm:cxn modelId="{359E200A-B41D-4882-8A92-1B09D6C752D5}" type="presOf" srcId="{4AF73FBD-B42F-4727-8E13-F5EA06DABD89}" destId="{3DB6A242-DC84-4AA8-896C-B3F88AC9C69C}" srcOrd="0" destOrd="0" presId="urn:microsoft.com/office/officeart/2018/2/layout/IconCircleList"/>
    <dgm:cxn modelId="{EFB5FA14-84D4-4A7C-9AE9-7633EF231B99}" srcId="{38F873B9-810E-4F38-BA18-F3CE4B2D57B1}" destId="{D5558BF3-D7F0-4975-A205-6EF5EFF77BD7}" srcOrd="3" destOrd="0" parTransId="{E3C33C22-A38E-426A-A2EC-2A7AD0B9B1CE}" sibTransId="{DEDE2392-31DC-415F-A7AE-CF706C1D8CD3}"/>
    <dgm:cxn modelId="{3603892C-1DE1-4F65-A487-0C03AD185BE8}" srcId="{38F873B9-810E-4F38-BA18-F3CE4B2D57B1}" destId="{18E0AE38-D32F-4F30-8461-51C4E9A122F9}" srcOrd="0" destOrd="0" parTransId="{EEEDC5A7-394F-4070-9A06-64EA1D3D51DE}" sibTransId="{53933E2B-1746-4A79-8F77-85DA84904CDA}"/>
    <dgm:cxn modelId="{066BD85F-210D-4F2B-81FC-D266106D35CA}" type="presOf" srcId="{12075F08-B14F-48BA-B24A-72CFA91E440B}" destId="{6CF2F92E-B0C6-4029-A29E-EB99B5D8090F}" srcOrd="0" destOrd="0" presId="urn:microsoft.com/office/officeart/2018/2/layout/IconCircleList"/>
    <dgm:cxn modelId="{9D99DF43-BE5E-4976-8A98-9B16FF4525DD}" type="presOf" srcId="{38F873B9-810E-4F38-BA18-F3CE4B2D57B1}" destId="{4635624E-53C3-424E-AC25-EB7CFBBD1376}" srcOrd="0" destOrd="0" presId="urn:microsoft.com/office/officeart/2018/2/layout/IconCircleList"/>
    <dgm:cxn modelId="{97165455-9130-44C2-9524-1FA52487F2CC}" srcId="{38F873B9-810E-4F38-BA18-F3CE4B2D57B1}" destId="{4AF73FBD-B42F-4727-8E13-F5EA06DABD89}" srcOrd="2" destOrd="0" parTransId="{7276B4E4-0971-44EB-88DA-AC58A55647F7}" sibTransId="{8641FF99-23FC-44A2-AD70-6F41F5625CA0}"/>
    <dgm:cxn modelId="{FEAA9A55-EAA1-4D00-898B-BD2234B4D79D}" type="presOf" srcId="{D5558BF3-D7F0-4975-A205-6EF5EFF77BD7}" destId="{EBF78946-3713-46ED-BC79-04FDA6D8FE58}" srcOrd="0" destOrd="0" presId="urn:microsoft.com/office/officeart/2018/2/layout/IconCircleList"/>
    <dgm:cxn modelId="{3751BD88-87A0-4246-B118-B53D140C924B}" type="presOf" srcId="{53933E2B-1746-4A79-8F77-85DA84904CDA}" destId="{9AC539A6-3C85-430D-8E7F-B87A2F2315C3}" srcOrd="0" destOrd="0" presId="urn:microsoft.com/office/officeart/2018/2/layout/IconCircleList"/>
    <dgm:cxn modelId="{EFC41EAA-15D0-43EE-9B31-A96997629730}" srcId="{38F873B9-810E-4F38-BA18-F3CE4B2D57B1}" destId="{FD776B0E-5D07-453A-915B-B45D08D70747}" srcOrd="1" destOrd="0" parTransId="{E420A4DB-9D0E-428F-8DEA-2980DB56A614}" sibTransId="{12075F08-B14F-48BA-B24A-72CFA91E440B}"/>
    <dgm:cxn modelId="{14BC15EF-947A-45B3-996D-4825660D3586}" type="presOf" srcId="{8641FF99-23FC-44A2-AD70-6F41F5625CA0}" destId="{AB1B5688-C37A-4E1D-8073-BE9F9990DE12}" srcOrd="0" destOrd="0" presId="urn:microsoft.com/office/officeart/2018/2/layout/IconCircleList"/>
    <dgm:cxn modelId="{1A6E33FA-75D8-4791-AE89-14492EB5508D}" type="presOf" srcId="{18E0AE38-D32F-4F30-8461-51C4E9A122F9}" destId="{BA21B558-E41B-44B1-A129-DB788C199650}" srcOrd="0" destOrd="0" presId="urn:microsoft.com/office/officeart/2018/2/layout/IconCircleList"/>
    <dgm:cxn modelId="{15F1D429-4306-4295-858A-94A47FABEAC2}" type="presParOf" srcId="{4635624E-53C3-424E-AC25-EB7CFBBD1376}" destId="{CA94BC19-573F-41A8-A126-365B32C09C78}" srcOrd="0" destOrd="0" presId="urn:microsoft.com/office/officeart/2018/2/layout/IconCircleList"/>
    <dgm:cxn modelId="{C99F93B1-8BB4-4109-8313-C60E8F4C0037}" type="presParOf" srcId="{CA94BC19-573F-41A8-A126-365B32C09C78}" destId="{8CC206CA-CFC2-4AA7-A9DA-4A4C2FE89ECA}" srcOrd="0" destOrd="0" presId="urn:microsoft.com/office/officeart/2018/2/layout/IconCircleList"/>
    <dgm:cxn modelId="{28FEB962-8C6B-4B77-827D-0C75624B5ECF}" type="presParOf" srcId="{8CC206CA-CFC2-4AA7-A9DA-4A4C2FE89ECA}" destId="{9EA879E1-0D65-4686-BDCA-E51BF695D962}" srcOrd="0" destOrd="0" presId="urn:microsoft.com/office/officeart/2018/2/layout/IconCircleList"/>
    <dgm:cxn modelId="{FD2FCAA6-4B5B-4DED-9D04-94251906A673}" type="presParOf" srcId="{8CC206CA-CFC2-4AA7-A9DA-4A4C2FE89ECA}" destId="{138D743C-4A51-493B-90FE-7F629DF7BF09}" srcOrd="1" destOrd="0" presId="urn:microsoft.com/office/officeart/2018/2/layout/IconCircleList"/>
    <dgm:cxn modelId="{6D175330-1F2A-48CE-8BAE-445D6A039E6F}" type="presParOf" srcId="{8CC206CA-CFC2-4AA7-A9DA-4A4C2FE89ECA}" destId="{1AF2EAA8-86ED-4142-9186-E8869B3556BE}" srcOrd="2" destOrd="0" presId="urn:microsoft.com/office/officeart/2018/2/layout/IconCircleList"/>
    <dgm:cxn modelId="{0C5987C7-D32E-4C7E-A122-09A5003FA997}" type="presParOf" srcId="{8CC206CA-CFC2-4AA7-A9DA-4A4C2FE89ECA}" destId="{BA21B558-E41B-44B1-A129-DB788C199650}" srcOrd="3" destOrd="0" presId="urn:microsoft.com/office/officeart/2018/2/layout/IconCircleList"/>
    <dgm:cxn modelId="{63C230F2-E0CB-4044-A168-4B0FA1CF26F4}" type="presParOf" srcId="{CA94BC19-573F-41A8-A126-365B32C09C78}" destId="{9AC539A6-3C85-430D-8E7F-B87A2F2315C3}" srcOrd="1" destOrd="0" presId="urn:microsoft.com/office/officeart/2018/2/layout/IconCircleList"/>
    <dgm:cxn modelId="{4B461126-E6F6-436E-B0B1-740AAF088B77}" type="presParOf" srcId="{CA94BC19-573F-41A8-A126-365B32C09C78}" destId="{391926EC-72D8-44D6-8494-3FB879FB73A0}" srcOrd="2" destOrd="0" presId="urn:microsoft.com/office/officeart/2018/2/layout/IconCircleList"/>
    <dgm:cxn modelId="{C28C0E36-8866-4E7D-B7AF-1097E606317B}" type="presParOf" srcId="{391926EC-72D8-44D6-8494-3FB879FB73A0}" destId="{8B70658D-FE9B-47E6-A71F-A00383A61A7E}" srcOrd="0" destOrd="0" presId="urn:microsoft.com/office/officeart/2018/2/layout/IconCircleList"/>
    <dgm:cxn modelId="{FE5F2272-4DD4-4231-AFA7-7B8D132245CB}" type="presParOf" srcId="{391926EC-72D8-44D6-8494-3FB879FB73A0}" destId="{78DF5E64-A7D1-400A-9680-15D63042CA11}" srcOrd="1" destOrd="0" presId="urn:microsoft.com/office/officeart/2018/2/layout/IconCircleList"/>
    <dgm:cxn modelId="{264A35C3-1564-4AB6-BE9D-A8A26A332703}" type="presParOf" srcId="{391926EC-72D8-44D6-8494-3FB879FB73A0}" destId="{9A27D0FF-9BCF-4DEA-BB40-7960E11A27B7}" srcOrd="2" destOrd="0" presId="urn:microsoft.com/office/officeart/2018/2/layout/IconCircleList"/>
    <dgm:cxn modelId="{6FAB93AF-D1D9-4D7D-AD98-1E559C7929CC}" type="presParOf" srcId="{391926EC-72D8-44D6-8494-3FB879FB73A0}" destId="{C8683153-CF10-4BCD-A9B3-1638A5E0115B}" srcOrd="3" destOrd="0" presId="urn:microsoft.com/office/officeart/2018/2/layout/IconCircleList"/>
    <dgm:cxn modelId="{1AB65348-3082-4220-AA29-933F4FCB8FC8}" type="presParOf" srcId="{CA94BC19-573F-41A8-A126-365B32C09C78}" destId="{6CF2F92E-B0C6-4029-A29E-EB99B5D8090F}" srcOrd="3" destOrd="0" presId="urn:microsoft.com/office/officeart/2018/2/layout/IconCircleList"/>
    <dgm:cxn modelId="{65E58437-F297-4AD7-92B3-B21D35D36D58}" type="presParOf" srcId="{CA94BC19-573F-41A8-A126-365B32C09C78}" destId="{1DB85967-A5A9-404A-9AB7-E0E27D651C6C}" srcOrd="4" destOrd="0" presId="urn:microsoft.com/office/officeart/2018/2/layout/IconCircleList"/>
    <dgm:cxn modelId="{71A9E924-7763-4630-819E-9BB64CB5C174}" type="presParOf" srcId="{1DB85967-A5A9-404A-9AB7-E0E27D651C6C}" destId="{09B5E083-7435-42D3-9A5B-0002C5051301}" srcOrd="0" destOrd="0" presId="urn:microsoft.com/office/officeart/2018/2/layout/IconCircleList"/>
    <dgm:cxn modelId="{73703A12-F697-4E0E-A30B-17B588276DFA}" type="presParOf" srcId="{1DB85967-A5A9-404A-9AB7-E0E27D651C6C}" destId="{3B65D7D1-7247-48F6-9438-5FE439D1ECCD}" srcOrd="1" destOrd="0" presId="urn:microsoft.com/office/officeart/2018/2/layout/IconCircleList"/>
    <dgm:cxn modelId="{AEFB7FFD-997E-4E3F-87F4-6FB3C11E6B2D}" type="presParOf" srcId="{1DB85967-A5A9-404A-9AB7-E0E27D651C6C}" destId="{C35326A8-9E0D-4116-A2D9-734B07780382}" srcOrd="2" destOrd="0" presId="urn:microsoft.com/office/officeart/2018/2/layout/IconCircleList"/>
    <dgm:cxn modelId="{73ED7016-235C-4569-90F8-5299AE715C2B}" type="presParOf" srcId="{1DB85967-A5A9-404A-9AB7-E0E27D651C6C}" destId="{3DB6A242-DC84-4AA8-896C-B3F88AC9C69C}" srcOrd="3" destOrd="0" presId="urn:microsoft.com/office/officeart/2018/2/layout/IconCircleList"/>
    <dgm:cxn modelId="{7E9E9E99-56D6-40A1-936D-001BA466DB8D}" type="presParOf" srcId="{CA94BC19-573F-41A8-A126-365B32C09C78}" destId="{AB1B5688-C37A-4E1D-8073-BE9F9990DE12}" srcOrd="5" destOrd="0" presId="urn:microsoft.com/office/officeart/2018/2/layout/IconCircleList"/>
    <dgm:cxn modelId="{7F32935D-9AC0-465A-8163-3D754CBBE881}" type="presParOf" srcId="{CA94BC19-573F-41A8-A126-365B32C09C78}" destId="{2D70B381-7C21-4B50-9783-2F2E637140E1}" srcOrd="6" destOrd="0" presId="urn:microsoft.com/office/officeart/2018/2/layout/IconCircleList"/>
    <dgm:cxn modelId="{4F7C4682-8544-447F-B1A0-6CE7971E995C}" type="presParOf" srcId="{2D70B381-7C21-4B50-9783-2F2E637140E1}" destId="{43D31ED0-6527-4F5B-9DF3-EB62F4E6E3C8}" srcOrd="0" destOrd="0" presId="urn:microsoft.com/office/officeart/2018/2/layout/IconCircleList"/>
    <dgm:cxn modelId="{83673F7D-8DB8-4AF1-B1D5-13E0400742C8}" type="presParOf" srcId="{2D70B381-7C21-4B50-9783-2F2E637140E1}" destId="{55B7F809-7275-4799-A4C7-0A7C76514B6F}" srcOrd="1" destOrd="0" presId="urn:microsoft.com/office/officeart/2018/2/layout/IconCircleList"/>
    <dgm:cxn modelId="{758B2E23-406B-4771-8E74-20AA444FC4C3}" type="presParOf" srcId="{2D70B381-7C21-4B50-9783-2F2E637140E1}" destId="{7B5ED30C-836B-4DB7-9AE8-E5D8D5900872}" srcOrd="2" destOrd="0" presId="urn:microsoft.com/office/officeart/2018/2/layout/IconCircleList"/>
    <dgm:cxn modelId="{921A8DAA-E69C-4C08-9288-D2F822972EC9}" type="presParOf" srcId="{2D70B381-7C21-4B50-9783-2F2E637140E1}" destId="{EBF78946-3713-46ED-BC79-04FDA6D8FE5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5FB775-16DE-4982-B1EF-C239ADD73D7B}" type="doc">
      <dgm:prSet loTypeId="urn:microsoft.com/office/officeart/2005/8/layout/hProcess6" loCatId="process" qsTypeId="urn:microsoft.com/office/officeart/2005/8/quickstyle/simple4" qsCatId="simple" csTypeId="urn:microsoft.com/office/officeart/2005/8/colors/colorful5" csCatId="colorful" phldr="1"/>
      <dgm:spPr/>
      <dgm:t>
        <a:bodyPr/>
        <a:lstStyle/>
        <a:p>
          <a:endParaRPr lang="en-US"/>
        </a:p>
      </dgm:t>
    </dgm:pt>
    <dgm:pt modelId="{72F7D8AA-F535-4AFA-908A-13216DE38B76}">
      <dgm:prSet custT="1"/>
      <dgm:spPr/>
      <dgm:t>
        <a:bodyPr/>
        <a:lstStyle/>
        <a:p>
          <a:r>
            <a:rPr lang="en-US" sz="1100" dirty="0"/>
            <a:t>Data Consolidation</a:t>
          </a:r>
        </a:p>
      </dgm:t>
    </dgm:pt>
    <dgm:pt modelId="{79F879DF-B2D3-41E9-9074-E6E9E42585E4}" type="parTrans" cxnId="{D0EE3BF6-3153-4D3F-87F2-A6A0C3D7697B}">
      <dgm:prSet/>
      <dgm:spPr/>
      <dgm:t>
        <a:bodyPr/>
        <a:lstStyle/>
        <a:p>
          <a:endParaRPr lang="en-US"/>
        </a:p>
      </dgm:t>
    </dgm:pt>
    <dgm:pt modelId="{220D9368-D8B4-4233-9238-4953CD65F4B0}" type="sibTrans" cxnId="{D0EE3BF6-3153-4D3F-87F2-A6A0C3D7697B}">
      <dgm:prSet/>
      <dgm:spPr/>
      <dgm:t>
        <a:bodyPr/>
        <a:lstStyle/>
        <a:p>
          <a:endParaRPr lang="en-US"/>
        </a:p>
      </dgm:t>
    </dgm:pt>
    <dgm:pt modelId="{B8C35560-3057-4F31-9F31-33686807C390}">
      <dgm:prSet custT="1"/>
      <dgm:spPr/>
      <dgm:t>
        <a:bodyPr/>
        <a:lstStyle/>
        <a:p>
          <a:r>
            <a:rPr lang="en-US" sz="1200" dirty="0"/>
            <a:t>(Lyrics, Listening History, MSD) </a:t>
          </a:r>
          <a:r>
            <a:rPr lang="en-US" sz="1200" b="0" dirty="0"/>
            <a:t>-  </a:t>
          </a:r>
          <a:r>
            <a:rPr lang="en-US" sz="1200" b="1" dirty="0"/>
            <a:t>Mapping</a:t>
          </a:r>
          <a:r>
            <a:rPr lang="en-US" sz="1200" b="0" dirty="0"/>
            <a:t> </a:t>
          </a:r>
          <a:r>
            <a:rPr lang="en-US" sz="1200" dirty="0"/>
            <a:t>MSD Ids to </a:t>
          </a:r>
          <a:r>
            <a:rPr lang="en-US" sz="1200" dirty="0" err="1"/>
            <a:t>MusiXmatch</a:t>
          </a:r>
          <a:r>
            <a:rPr lang="en-US" sz="1200" dirty="0"/>
            <a:t> Ids </a:t>
          </a:r>
        </a:p>
      </dgm:t>
    </dgm:pt>
    <dgm:pt modelId="{57164317-2398-4E4D-A716-7258DE0F8C70}" type="parTrans" cxnId="{94F20FB0-8D0C-48A7-AA5F-1BED295D2FF1}">
      <dgm:prSet/>
      <dgm:spPr/>
      <dgm:t>
        <a:bodyPr/>
        <a:lstStyle/>
        <a:p>
          <a:endParaRPr lang="en-US"/>
        </a:p>
      </dgm:t>
    </dgm:pt>
    <dgm:pt modelId="{1FC6FD88-3B3B-4F76-A4AB-7926808E2CA6}" type="sibTrans" cxnId="{94F20FB0-8D0C-48A7-AA5F-1BED295D2FF1}">
      <dgm:prSet/>
      <dgm:spPr/>
      <dgm:t>
        <a:bodyPr/>
        <a:lstStyle/>
        <a:p>
          <a:endParaRPr lang="en-US"/>
        </a:p>
      </dgm:t>
    </dgm:pt>
    <dgm:pt modelId="{A6ED1309-793A-437F-B741-CBC40CA9F255}">
      <dgm:prSet/>
      <dgm:spPr/>
      <dgm:t>
        <a:bodyPr/>
        <a:lstStyle/>
        <a:p>
          <a:r>
            <a:rPr lang="en-US" dirty="0"/>
            <a:t>Extract Metadata </a:t>
          </a:r>
        </a:p>
      </dgm:t>
    </dgm:pt>
    <dgm:pt modelId="{BD3EA6D7-B18A-455B-84F6-C07CB4004E53}" type="parTrans" cxnId="{13D63603-0258-46B3-BFDF-FF243112FDC7}">
      <dgm:prSet/>
      <dgm:spPr/>
      <dgm:t>
        <a:bodyPr/>
        <a:lstStyle/>
        <a:p>
          <a:endParaRPr lang="en-US"/>
        </a:p>
      </dgm:t>
    </dgm:pt>
    <dgm:pt modelId="{AC3DC24A-F97F-45F5-9312-3EFF91ED6ABB}" type="sibTrans" cxnId="{13D63603-0258-46B3-BFDF-FF243112FDC7}">
      <dgm:prSet/>
      <dgm:spPr/>
      <dgm:t>
        <a:bodyPr/>
        <a:lstStyle/>
        <a:p>
          <a:endParaRPr lang="en-US"/>
        </a:p>
      </dgm:t>
    </dgm:pt>
    <dgm:pt modelId="{55EDC9E4-3EF7-49B8-804B-67911E41B1CE}">
      <dgm:prSet custT="1"/>
      <dgm:spPr/>
      <dgm:t>
        <a:bodyPr/>
        <a:lstStyle/>
        <a:p>
          <a:r>
            <a:rPr lang="en-US" sz="1200" dirty="0"/>
            <a:t> Artists, Artist Similarity Songs, and Lyrics from </a:t>
          </a:r>
          <a:r>
            <a:rPr lang="en-US" sz="1200" b="1" dirty="0"/>
            <a:t>SQLite Database </a:t>
          </a:r>
        </a:p>
      </dgm:t>
    </dgm:pt>
    <dgm:pt modelId="{72F00C94-C459-4DBF-BBBB-7D51552AB484}" type="parTrans" cxnId="{469853D1-83C4-4947-AC7E-91A4B4472693}">
      <dgm:prSet/>
      <dgm:spPr/>
      <dgm:t>
        <a:bodyPr/>
        <a:lstStyle/>
        <a:p>
          <a:endParaRPr lang="en-US"/>
        </a:p>
      </dgm:t>
    </dgm:pt>
    <dgm:pt modelId="{6AE6844A-E50F-4CB8-A989-968DF3F3426C}" type="sibTrans" cxnId="{469853D1-83C4-4947-AC7E-91A4B4472693}">
      <dgm:prSet/>
      <dgm:spPr/>
      <dgm:t>
        <a:bodyPr/>
        <a:lstStyle/>
        <a:p>
          <a:endParaRPr lang="en-US"/>
        </a:p>
      </dgm:t>
    </dgm:pt>
    <dgm:pt modelId="{35831063-C421-4015-A916-AD9787CFE989}">
      <dgm:prSet/>
      <dgm:spPr/>
      <dgm:t>
        <a:bodyPr/>
        <a:lstStyle/>
        <a:p>
          <a:r>
            <a:rPr lang="en-US" dirty="0"/>
            <a:t>Table Joins </a:t>
          </a:r>
        </a:p>
      </dgm:t>
    </dgm:pt>
    <dgm:pt modelId="{9FC91BB2-6A7A-47E5-9A82-99AB320CABD0}" type="parTrans" cxnId="{ADE59FD8-0BF7-4AE2-8B48-E19B16383C88}">
      <dgm:prSet/>
      <dgm:spPr/>
      <dgm:t>
        <a:bodyPr/>
        <a:lstStyle/>
        <a:p>
          <a:endParaRPr lang="en-US"/>
        </a:p>
      </dgm:t>
    </dgm:pt>
    <dgm:pt modelId="{6F503554-46CD-44B9-A267-45E20E964206}" type="sibTrans" cxnId="{ADE59FD8-0BF7-4AE2-8B48-E19B16383C88}">
      <dgm:prSet/>
      <dgm:spPr/>
      <dgm:t>
        <a:bodyPr/>
        <a:lstStyle/>
        <a:p>
          <a:endParaRPr lang="en-US"/>
        </a:p>
      </dgm:t>
    </dgm:pt>
    <dgm:pt modelId="{24C56D53-C32E-4A4A-8F09-80E1F473CB4A}">
      <dgm:prSet custT="1"/>
      <dgm:spPr/>
      <dgm:t>
        <a:bodyPr/>
        <a:lstStyle/>
        <a:p>
          <a:r>
            <a:rPr lang="en-US" sz="1200" dirty="0"/>
            <a:t>Combining Artists locations &amp; Artists terms (tag)</a:t>
          </a:r>
        </a:p>
      </dgm:t>
    </dgm:pt>
    <dgm:pt modelId="{6E01AF7E-CDAC-40CF-9901-6555E957662A}" type="parTrans" cxnId="{A40B8636-C940-4F25-8C09-D618A1118988}">
      <dgm:prSet/>
      <dgm:spPr/>
      <dgm:t>
        <a:bodyPr/>
        <a:lstStyle/>
        <a:p>
          <a:endParaRPr lang="en-US"/>
        </a:p>
      </dgm:t>
    </dgm:pt>
    <dgm:pt modelId="{8467840B-5EEC-4DAE-B446-DC804AE8C620}" type="sibTrans" cxnId="{A40B8636-C940-4F25-8C09-D618A1118988}">
      <dgm:prSet/>
      <dgm:spPr/>
      <dgm:t>
        <a:bodyPr/>
        <a:lstStyle/>
        <a:p>
          <a:endParaRPr lang="en-US"/>
        </a:p>
      </dgm:t>
    </dgm:pt>
    <dgm:pt modelId="{D4592100-5FD4-4528-922E-60B67BF255BA}">
      <dgm:prSet/>
      <dgm:spPr/>
      <dgm:t>
        <a:bodyPr/>
        <a:lstStyle/>
        <a:p>
          <a:r>
            <a:rPr lang="en-US" dirty="0"/>
            <a:t>Save the information separately into 5 files</a:t>
          </a:r>
        </a:p>
      </dgm:t>
    </dgm:pt>
    <dgm:pt modelId="{C9EB8DB3-F1FE-45E3-BC6D-50C1DF627CB6}" type="parTrans" cxnId="{834E1E36-F417-4AB2-8C42-711AB502B0D7}">
      <dgm:prSet/>
      <dgm:spPr/>
      <dgm:t>
        <a:bodyPr/>
        <a:lstStyle/>
        <a:p>
          <a:endParaRPr lang="en-US"/>
        </a:p>
      </dgm:t>
    </dgm:pt>
    <dgm:pt modelId="{F793DF3A-E22C-4217-9C66-820CF0FFFEA5}" type="sibTrans" cxnId="{834E1E36-F417-4AB2-8C42-711AB502B0D7}">
      <dgm:prSet/>
      <dgm:spPr/>
      <dgm:t>
        <a:bodyPr/>
        <a:lstStyle/>
        <a:p>
          <a:endParaRPr lang="en-US"/>
        </a:p>
      </dgm:t>
    </dgm:pt>
    <dgm:pt modelId="{C3E7C4A6-C09F-4FDF-856E-CEE7097246D2}">
      <dgm:prSet custT="1"/>
      <dgm:spPr/>
      <dgm:t>
        <a:bodyPr/>
        <a:lstStyle/>
        <a:p>
          <a:r>
            <a:rPr lang="en-US" sz="1200" dirty="0"/>
            <a:t>“</a:t>
          </a:r>
          <a:r>
            <a:rPr lang="en-US" sz="900" dirty="0"/>
            <a:t>listening_history.csv”, “seed.csv”, “lyrics.csv”, “tracks_metadata.csv”, and “artist_similarity.csv”</a:t>
          </a:r>
          <a:endParaRPr lang="en-US" sz="1200" dirty="0"/>
        </a:p>
      </dgm:t>
    </dgm:pt>
    <dgm:pt modelId="{ADA8DCEE-50D7-439C-B553-985EE7C743BE}" type="parTrans" cxnId="{48A3173C-AB33-4C02-8DEF-C340B0EB2BE1}">
      <dgm:prSet/>
      <dgm:spPr/>
      <dgm:t>
        <a:bodyPr/>
        <a:lstStyle/>
        <a:p>
          <a:endParaRPr lang="en-US"/>
        </a:p>
      </dgm:t>
    </dgm:pt>
    <dgm:pt modelId="{A7E2E0DB-6A00-4350-9115-3EE0F1F465AD}" type="sibTrans" cxnId="{48A3173C-AB33-4C02-8DEF-C340B0EB2BE1}">
      <dgm:prSet/>
      <dgm:spPr/>
      <dgm:t>
        <a:bodyPr/>
        <a:lstStyle/>
        <a:p>
          <a:endParaRPr lang="en-US"/>
        </a:p>
      </dgm:t>
    </dgm:pt>
    <dgm:pt modelId="{90F05F15-096F-41E1-8704-92FA980F8038}" type="pres">
      <dgm:prSet presAssocID="{3F5FB775-16DE-4982-B1EF-C239ADD73D7B}" presName="theList" presStyleCnt="0">
        <dgm:presLayoutVars>
          <dgm:dir/>
          <dgm:animLvl val="lvl"/>
          <dgm:resizeHandles val="exact"/>
        </dgm:presLayoutVars>
      </dgm:prSet>
      <dgm:spPr/>
    </dgm:pt>
    <dgm:pt modelId="{6A37A8FC-1C07-4156-B1D3-39BD859DFB88}" type="pres">
      <dgm:prSet presAssocID="{72F7D8AA-F535-4AFA-908A-13216DE38B76}" presName="compNode" presStyleCnt="0"/>
      <dgm:spPr/>
    </dgm:pt>
    <dgm:pt modelId="{9EAD70BC-CA47-4ED2-BE10-74BF68C7DDA2}" type="pres">
      <dgm:prSet presAssocID="{72F7D8AA-F535-4AFA-908A-13216DE38B76}" presName="noGeometry" presStyleCnt="0"/>
      <dgm:spPr/>
    </dgm:pt>
    <dgm:pt modelId="{FE2EB567-C38D-41EF-BC07-B586B2CD4011}" type="pres">
      <dgm:prSet presAssocID="{72F7D8AA-F535-4AFA-908A-13216DE38B76}" presName="childTextVisible" presStyleLbl="bgAccFollowNode1" presStyleIdx="0" presStyleCnt="4">
        <dgm:presLayoutVars>
          <dgm:bulletEnabled val="1"/>
        </dgm:presLayoutVars>
      </dgm:prSet>
      <dgm:spPr/>
    </dgm:pt>
    <dgm:pt modelId="{D1CE8BC9-C11F-4EE6-8C30-1700459F57D3}" type="pres">
      <dgm:prSet presAssocID="{72F7D8AA-F535-4AFA-908A-13216DE38B76}" presName="childTextHidden" presStyleLbl="bgAccFollowNode1" presStyleIdx="0" presStyleCnt="4"/>
      <dgm:spPr/>
    </dgm:pt>
    <dgm:pt modelId="{D1055E3C-ECDB-4C44-A40C-01E9BA0EE9F5}" type="pres">
      <dgm:prSet presAssocID="{72F7D8AA-F535-4AFA-908A-13216DE38B76}" presName="parentText" presStyleLbl="node1" presStyleIdx="0" presStyleCnt="4">
        <dgm:presLayoutVars>
          <dgm:chMax val="1"/>
          <dgm:bulletEnabled val="1"/>
        </dgm:presLayoutVars>
      </dgm:prSet>
      <dgm:spPr/>
    </dgm:pt>
    <dgm:pt modelId="{1D77DC43-7947-48F6-A681-E06EDF4A567D}" type="pres">
      <dgm:prSet presAssocID="{72F7D8AA-F535-4AFA-908A-13216DE38B76}" presName="aSpace" presStyleCnt="0"/>
      <dgm:spPr/>
    </dgm:pt>
    <dgm:pt modelId="{B4AB691A-B524-44E1-9877-BDC1956BA2C9}" type="pres">
      <dgm:prSet presAssocID="{A6ED1309-793A-437F-B741-CBC40CA9F255}" presName="compNode" presStyleCnt="0"/>
      <dgm:spPr/>
    </dgm:pt>
    <dgm:pt modelId="{953913A8-21D1-4340-8FFD-52164D8DD7D4}" type="pres">
      <dgm:prSet presAssocID="{A6ED1309-793A-437F-B741-CBC40CA9F255}" presName="noGeometry" presStyleCnt="0"/>
      <dgm:spPr/>
    </dgm:pt>
    <dgm:pt modelId="{908945BC-3A7B-42DA-8408-A18DDDCB4077}" type="pres">
      <dgm:prSet presAssocID="{A6ED1309-793A-437F-B741-CBC40CA9F255}" presName="childTextVisible" presStyleLbl="bgAccFollowNode1" presStyleIdx="1" presStyleCnt="4">
        <dgm:presLayoutVars>
          <dgm:bulletEnabled val="1"/>
        </dgm:presLayoutVars>
      </dgm:prSet>
      <dgm:spPr/>
    </dgm:pt>
    <dgm:pt modelId="{CFC573BB-2BBB-4984-90F4-3DFC9AB19153}" type="pres">
      <dgm:prSet presAssocID="{A6ED1309-793A-437F-B741-CBC40CA9F255}" presName="childTextHidden" presStyleLbl="bgAccFollowNode1" presStyleIdx="1" presStyleCnt="4"/>
      <dgm:spPr/>
    </dgm:pt>
    <dgm:pt modelId="{D5A02ACD-111A-455A-BC0C-C86949A2BBD8}" type="pres">
      <dgm:prSet presAssocID="{A6ED1309-793A-437F-B741-CBC40CA9F255}" presName="parentText" presStyleLbl="node1" presStyleIdx="1" presStyleCnt="4">
        <dgm:presLayoutVars>
          <dgm:chMax val="1"/>
          <dgm:bulletEnabled val="1"/>
        </dgm:presLayoutVars>
      </dgm:prSet>
      <dgm:spPr/>
    </dgm:pt>
    <dgm:pt modelId="{A3D3E07A-7EB9-4B29-87A3-45CB0A9D1592}" type="pres">
      <dgm:prSet presAssocID="{A6ED1309-793A-437F-B741-CBC40CA9F255}" presName="aSpace" presStyleCnt="0"/>
      <dgm:spPr/>
    </dgm:pt>
    <dgm:pt modelId="{2BA62A0D-0BBA-4497-B835-EEB371FDAC70}" type="pres">
      <dgm:prSet presAssocID="{35831063-C421-4015-A916-AD9787CFE989}" presName="compNode" presStyleCnt="0"/>
      <dgm:spPr/>
    </dgm:pt>
    <dgm:pt modelId="{1B6685B7-C312-40D2-B222-2914F3857C61}" type="pres">
      <dgm:prSet presAssocID="{35831063-C421-4015-A916-AD9787CFE989}" presName="noGeometry" presStyleCnt="0"/>
      <dgm:spPr/>
    </dgm:pt>
    <dgm:pt modelId="{F69AD767-BFFB-4A5C-9A19-46232F923CEA}" type="pres">
      <dgm:prSet presAssocID="{35831063-C421-4015-A916-AD9787CFE989}" presName="childTextVisible" presStyleLbl="bgAccFollowNode1" presStyleIdx="2" presStyleCnt="4">
        <dgm:presLayoutVars>
          <dgm:bulletEnabled val="1"/>
        </dgm:presLayoutVars>
      </dgm:prSet>
      <dgm:spPr/>
    </dgm:pt>
    <dgm:pt modelId="{6BA09DC6-24A2-4522-832F-674B9C175010}" type="pres">
      <dgm:prSet presAssocID="{35831063-C421-4015-A916-AD9787CFE989}" presName="childTextHidden" presStyleLbl="bgAccFollowNode1" presStyleIdx="2" presStyleCnt="4"/>
      <dgm:spPr/>
    </dgm:pt>
    <dgm:pt modelId="{B2075E89-90C2-4193-90D8-75E95A32D05F}" type="pres">
      <dgm:prSet presAssocID="{35831063-C421-4015-A916-AD9787CFE989}" presName="parentText" presStyleLbl="node1" presStyleIdx="2" presStyleCnt="4">
        <dgm:presLayoutVars>
          <dgm:chMax val="1"/>
          <dgm:bulletEnabled val="1"/>
        </dgm:presLayoutVars>
      </dgm:prSet>
      <dgm:spPr/>
    </dgm:pt>
    <dgm:pt modelId="{9CA1625A-469D-464B-AD6D-5B8F1139F073}" type="pres">
      <dgm:prSet presAssocID="{35831063-C421-4015-A916-AD9787CFE989}" presName="aSpace" presStyleCnt="0"/>
      <dgm:spPr/>
    </dgm:pt>
    <dgm:pt modelId="{3CD9F48E-0DEA-4A38-A559-A697610614C1}" type="pres">
      <dgm:prSet presAssocID="{D4592100-5FD4-4528-922E-60B67BF255BA}" presName="compNode" presStyleCnt="0"/>
      <dgm:spPr/>
    </dgm:pt>
    <dgm:pt modelId="{418611A2-B5A3-427B-A866-8643D64B5603}" type="pres">
      <dgm:prSet presAssocID="{D4592100-5FD4-4528-922E-60B67BF255BA}" presName="noGeometry" presStyleCnt="0"/>
      <dgm:spPr/>
    </dgm:pt>
    <dgm:pt modelId="{6763C11E-5EFD-4B99-9702-6F814781A239}" type="pres">
      <dgm:prSet presAssocID="{D4592100-5FD4-4528-922E-60B67BF255BA}" presName="childTextVisible" presStyleLbl="bgAccFollowNode1" presStyleIdx="3" presStyleCnt="4">
        <dgm:presLayoutVars>
          <dgm:bulletEnabled val="1"/>
        </dgm:presLayoutVars>
      </dgm:prSet>
      <dgm:spPr/>
    </dgm:pt>
    <dgm:pt modelId="{8664AE50-22A4-4553-B561-F294AC938CE2}" type="pres">
      <dgm:prSet presAssocID="{D4592100-5FD4-4528-922E-60B67BF255BA}" presName="childTextHidden" presStyleLbl="bgAccFollowNode1" presStyleIdx="3" presStyleCnt="4"/>
      <dgm:spPr/>
    </dgm:pt>
    <dgm:pt modelId="{98E77DE8-79C5-4276-A451-3FA16ACBAB6D}" type="pres">
      <dgm:prSet presAssocID="{D4592100-5FD4-4528-922E-60B67BF255BA}" presName="parentText" presStyleLbl="node1" presStyleIdx="3" presStyleCnt="4">
        <dgm:presLayoutVars>
          <dgm:chMax val="1"/>
          <dgm:bulletEnabled val="1"/>
        </dgm:presLayoutVars>
      </dgm:prSet>
      <dgm:spPr/>
    </dgm:pt>
  </dgm:ptLst>
  <dgm:cxnLst>
    <dgm:cxn modelId="{13D63603-0258-46B3-BFDF-FF243112FDC7}" srcId="{3F5FB775-16DE-4982-B1EF-C239ADD73D7B}" destId="{A6ED1309-793A-437F-B741-CBC40CA9F255}" srcOrd="1" destOrd="0" parTransId="{BD3EA6D7-B18A-455B-84F6-C07CB4004E53}" sibTransId="{AC3DC24A-F97F-45F5-9312-3EFF91ED6ABB}"/>
    <dgm:cxn modelId="{BA86760C-F2C7-40D2-A109-EB4DC7842A8A}" type="presOf" srcId="{3F5FB775-16DE-4982-B1EF-C239ADD73D7B}" destId="{90F05F15-096F-41E1-8704-92FA980F8038}" srcOrd="0" destOrd="0" presId="urn:microsoft.com/office/officeart/2005/8/layout/hProcess6"/>
    <dgm:cxn modelId="{52A4B319-28B1-42B1-8462-DE9E44224E3A}" type="presOf" srcId="{24C56D53-C32E-4A4A-8F09-80E1F473CB4A}" destId="{F69AD767-BFFB-4A5C-9A19-46232F923CEA}" srcOrd="0" destOrd="0" presId="urn:microsoft.com/office/officeart/2005/8/layout/hProcess6"/>
    <dgm:cxn modelId="{38454228-9B9B-43D1-8B8F-C4073C6AB5FD}" type="presOf" srcId="{55EDC9E4-3EF7-49B8-804B-67911E41B1CE}" destId="{908945BC-3A7B-42DA-8408-A18DDDCB4077}" srcOrd="0" destOrd="0" presId="urn:microsoft.com/office/officeart/2005/8/layout/hProcess6"/>
    <dgm:cxn modelId="{834E1E36-F417-4AB2-8C42-711AB502B0D7}" srcId="{3F5FB775-16DE-4982-B1EF-C239ADD73D7B}" destId="{D4592100-5FD4-4528-922E-60B67BF255BA}" srcOrd="3" destOrd="0" parTransId="{C9EB8DB3-F1FE-45E3-BC6D-50C1DF627CB6}" sibTransId="{F793DF3A-E22C-4217-9C66-820CF0FFFEA5}"/>
    <dgm:cxn modelId="{A40B8636-C940-4F25-8C09-D618A1118988}" srcId="{35831063-C421-4015-A916-AD9787CFE989}" destId="{24C56D53-C32E-4A4A-8F09-80E1F473CB4A}" srcOrd="0" destOrd="0" parTransId="{6E01AF7E-CDAC-40CF-9901-6555E957662A}" sibTransId="{8467840B-5EEC-4DAE-B446-DC804AE8C620}"/>
    <dgm:cxn modelId="{48A3173C-AB33-4C02-8DEF-C340B0EB2BE1}" srcId="{D4592100-5FD4-4528-922E-60B67BF255BA}" destId="{C3E7C4A6-C09F-4FDF-856E-CEE7097246D2}" srcOrd="0" destOrd="0" parTransId="{ADA8DCEE-50D7-439C-B553-985EE7C743BE}" sibTransId="{A7E2E0DB-6A00-4350-9115-3EE0F1F465AD}"/>
    <dgm:cxn modelId="{C6CF4044-A29A-41F9-8EFF-6473EEB9DEBB}" type="presOf" srcId="{24C56D53-C32E-4A4A-8F09-80E1F473CB4A}" destId="{6BA09DC6-24A2-4522-832F-674B9C175010}" srcOrd="1" destOrd="0" presId="urn:microsoft.com/office/officeart/2005/8/layout/hProcess6"/>
    <dgm:cxn modelId="{09290A66-08AE-446B-86ED-D2F5C71CB12A}" type="presOf" srcId="{55EDC9E4-3EF7-49B8-804B-67911E41B1CE}" destId="{CFC573BB-2BBB-4984-90F4-3DFC9AB19153}" srcOrd="1" destOrd="0" presId="urn:microsoft.com/office/officeart/2005/8/layout/hProcess6"/>
    <dgm:cxn modelId="{7809536E-31A5-4731-B029-401F7E3C2FF3}" type="presOf" srcId="{C3E7C4A6-C09F-4FDF-856E-CEE7097246D2}" destId="{6763C11E-5EFD-4B99-9702-6F814781A239}" srcOrd="0" destOrd="0" presId="urn:microsoft.com/office/officeart/2005/8/layout/hProcess6"/>
    <dgm:cxn modelId="{5169EB98-FD6E-4418-B10A-199FB3A6517A}" type="presOf" srcId="{72F7D8AA-F535-4AFA-908A-13216DE38B76}" destId="{D1055E3C-ECDB-4C44-A40C-01E9BA0EE9F5}" srcOrd="0" destOrd="0" presId="urn:microsoft.com/office/officeart/2005/8/layout/hProcess6"/>
    <dgm:cxn modelId="{94F20FB0-8D0C-48A7-AA5F-1BED295D2FF1}" srcId="{72F7D8AA-F535-4AFA-908A-13216DE38B76}" destId="{B8C35560-3057-4F31-9F31-33686807C390}" srcOrd="0" destOrd="0" parTransId="{57164317-2398-4E4D-A716-7258DE0F8C70}" sibTransId="{1FC6FD88-3B3B-4F76-A4AB-7926808E2CA6}"/>
    <dgm:cxn modelId="{0348F5CD-959E-4348-B2DE-B34842BBE449}" type="presOf" srcId="{B8C35560-3057-4F31-9F31-33686807C390}" destId="{FE2EB567-C38D-41EF-BC07-B586B2CD4011}" srcOrd="0" destOrd="0" presId="urn:microsoft.com/office/officeart/2005/8/layout/hProcess6"/>
    <dgm:cxn modelId="{469853D1-83C4-4947-AC7E-91A4B4472693}" srcId="{A6ED1309-793A-437F-B741-CBC40CA9F255}" destId="{55EDC9E4-3EF7-49B8-804B-67911E41B1CE}" srcOrd="0" destOrd="0" parTransId="{72F00C94-C459-4DBF-BBBB-7D51552AB484}" sibTransId="{6AE6844A-E50F-4CB8-A989-968DF3F3426C}"/>
    <dgm:cxn modelId="{ADE59FD8-0BF7-4AE2-8B48-E19B16383C88}" srcId="{3F5FB775-16DE-4982-B1EF-C239ADD73D7B}" destId="{35831063-C421-4015-A916-AD9787CFE989}" srcOrd="2" destOrd="0" parTransId="{9FC91BB2-6A7A-47E5-9A82-99AB320CABD0}" sibTransId="{6F503554-46CD-44B9-A267-45E20E964206}"/>
    <dgm:cxn modelId="{503FAEE1-174A-4F32-8CF2-3DAC007896B2}" type="presOf" srcId="{D4592100-5FD4-4528-922E-60B67BF255BA}" destId="{98E77DE8-79C5-4276-A451-3FA16ACBAB6D}" srcOrd="0" destOrd="0" presId="urn:microsoft.com/office/officeart/2005/8/layout/hProcess6"/>
    <dgm:cxn modelId="{D82DADE6-163E-42FF-AD5A-D2F972FB3FDF}" type="presOf" srcId="{B8C35560-3057-4F31-9F31-33686807C390}" destId="{D1CE8BC9-C11F-4EE6-8C30-1700459F57D3}" srcOrd="1" destOrd="0" presId="urn:microsoft.com/office/officeart/2005/8/layout/hProcess6"/>
    <dgm:cxn modelId="{7EF5A2EC-D202-40F7-8391-117277CF5A3D}" type="presOf" srcId="{C3E7C4A6-C09F-4FDF-856E-CEE7097246D2}" destId="{8664AE50-22A4-4553-B561-F294AC938CE2}" srcOrd="1" destOrd="0" presId="urn:microsoft.com/office/officeart/2005/8/layout/hProcess6"/>
    <dgm:cxn modelId="{D0EE3BF6-3153-4D3F-87F2-A6A0C3D7697B}" srcId="{3F5FB775-16DE-4982-B1EF-C239ADD73D7B}" destId="{72F7D8AA-F535-4AFA-908A-13216DE38B76}" srcOrd="0" destOrd="0" parTransId="{79F879DF-B2D3-41E9-9074-E6E9E42585E4}" sibTransId="{220D9368-D8B4-4233-9238-4953CD65F4B0}"/>
    <dgm:cxn modelId="{51D35DF7-1D4E-4327-B50F-24F3DE84DDB2}" type="presOf" srcId="{35831063-C421-4015-A916-AD9787CFE989}" destId="{B2075E89-90C2-4193-90D8-75E95A32D05F}" srcOrd="0" destOrd="0" presId="urn:microsoft.com/office/officeart/2005/8/layout/hProcess6"/>
    <dgm:cxn modelId="{3D1974F7-FA6B-4775-8C01-8BC48D4312AD}" type="presOf" srcId="{A6ED1309-793A-437F-B741-CBC40CA9F255}" destId="{D5A02ACD-111A-455A-BC0C-C86949A2BBD8}" srcOrd="0" destOrd="0" presId="urn:microsoft.com/office/officeart/2005/8/layout/hProcess6"/>
    <dgm:cxn modelId="{7D543940-44E4-4B0C-9293-9F3CD0BBDB49}" type="presParOf" srcId="{90F05F15-096F-41E1-8704-92FA980F8038}" destId="{6A37A8FC-1C07-4156-B1D3-39BD859DFB88}" srcOrd="0" destOrd="0" presId="urn:microsoft.com/office/officeart/2005/8/layout/hProcess6"/>
    <dgm:cxn modelId="{3D2C872F-0D91-4219-811C-E5F036279837}" type="presParOf" srcId="{6A37A8FC-1C07-4156-B1D3-39BD859DFB88}" destId="{9EAD70BC-CA47-4ED2-BE10-74BF68C7DDA2}" srcOrd="0" destOrd="0" presId="urn:microsoft.com/office/officeart/2005/8/layout/hProcess6"/>
    <dgm:cxn modelId="{45346C7F-27AA-4952-8110-89F8EC8030A1}" type="presParOf" srcId="{6A37A8FC-1C07-4156-B1D3-39BD859DFB88}" destId="{FE2EB567-C38D-41EF-BC07-B586B2CD4011}" srcOrd="1" destOrd="0" presId="urn:microsoft.com/office/officeart/2005/8/layout/hProcess6"/>
    <dgm:cxn modelId="{733CB387-A9A7-44D6-BFB9-55CBD547246F}" type="presParOf" srcId="{6A37A8FC-1C07-4156-B1D3-39BD859DFB88}" destId="{D1CE8BC9-C11F-4EE6-8C30-1700459F57D3}" srcOrd="2" destOrd="0" presId="urn:microsoft.com/office/officeart/2005/8/layout/hProcess6"/>
    <dgm:cxn modelId="{17898B3D-DF6A-44FE-A765-A7C8777D5958}" type="presParOf" srcId="{6A37A8FC-1C07-4156-B1D3-39BD859DFB88}" destId="{D1055E3C-ECDB-4C44-A40C-01E9BA0EE9F5}" srcOrd="3" destOrd="0" presId="urn:microsoft.com/office/officeart/2005/8/layout/hProcess6"/>
    <dgm:cxn modelId="{A1CB823F-0C94-46B2-881E-EDAEC4347B39}" type="presParOf" srcId="{90F05F15-096F-41E1-8704-92FA980F8038}" destId="{1D77DC43-7947-48F6-A681-E06EDF4A567D}" srcOrd="1" destOrd="0" presId="urn:microsoft.com/office/officeart/2005/8/layout/hProcess6"/>
    <dgm:cxn modelId="{8941C61B-D7B9-4433-AAE7-7C0084D4625C}" type="presParOf" srcId="{90F05F15-096F-41E1-8704-92FA980F8038}" destId="{B4AB691A-B524-44E1-9877-BDC1956BA2C9}" srcOrd="2" destOrd="0" presId="urn:microsoft.com/office/officeart/2005/8/layout/hProcess6"/>
    <dgm:cxn modelId="{B5B1569B-D85B-4763-96F5-321F9517014B}" type="presParOf" srcId="{B4AB691A-B524-44E1-9877-BDC1956BA2C9}" destId="{953913A8-21D1-4340-8FFD-52164D8DD7D4}" srcOrd="0" destOrd="0" presId="urn:microsoft.com/office/officeart/2005/8/layout/hProcess6"/>
    <dgm:cxn modelId="{4A74D668-CFF1-4634-94BF-27ED36D7A2D3}" type="presParOf" srcId="{B4AB691A-B524-44E1-9877-BDC1956BA2C9}" destId="{908945BC-3A7B-42DA-8408-A18DDDCB4077}" srcOrd="1" destOrd="0" presId="urn:microsoft.com/office/officeart/2005/8/layout/hProcess6"/>
    <dgm:cxn modelId="{461462EA-FD3B-4331-AF01-51CD2AE37EF9}" type="presParOf" srcId="{B4AB691A-B524-44E1-9877-BDC1956BA2C9}" destId="{CFC573BB-2BBB-4984-90F4-3DFC9AB19153}" srcOrd="2" destOrd="0" presId="urn:microsoft.com/office/officeart/2005/8/layout/hProcess6"/>
    <dgm:cxn modelId="{0533BA80-3796-4509-9FAB-C86A25148589}" type="presParOf" srcId="{B4AB691A-B524-44E1-9877-BDC1956BA2C9}" destId="{D5A02ACD-111A-455A-BC0C-C86949A2BBD8}" srcOrd="3" destOrd="0" presId="urn:microsoft.com/office/officeart/2005/8/layout/hProcess6"/>
    <dgm:cxn modelId="{CE78A588-CFEF-4A51-84D9-88781A2F5F4D}" type="presParOf" srcId="{90F05F15-096F-41E1-8704-92FA980F8038}" destId="{A3D3E07A-7EB9-4B29-87A3-45CB0A9D1592}" srcOrd="3" destOrd="0" presId="urn:microsoft.com/office/officeart/2005/8/layout/hProcess6"/>
    <dgm:cxn modelId="{9CBB4B28-5331-4C57-B4E0-89826D08175B}" type="presParOf" srcId="{90F05F15-096F-41E1-8704-92FA980F8038}" destId="{2BA62A0D-0BBA-4497-B835-EEB371FDAC70}" srcOrd="4" destOrd="0" presId="urn:microsoft.com/office/officeart/2005/8/layout/hProcess6"/>
    <dgm:cxn modelId="{B987C1FC-BCED-4123-9729-2A8B50175E74}" type="presParOf" srcId="{2BA62A0D-0BBA-4497-B835-EEB371FDAC70}" destId="{1B6685B7-C312-40D2-B222-2914F3857C61}" srcOrd="0" destOrd="0" presId="urn:microsoft.com/office/officeart/2005/8/layout/hProcess6"/>
    <dgm:cxn modelId="{35FB97A4-AC1A-45D9-AA8D-76F4B469EEB6}" type="presParOf" srcId="{2BA62A0D-0BBA-4497-B835-EEB371FDAC70}" destId="{F69AD767-BFFB-4A5C-9A19-46232F923CEA}" srcOrd="1" destOrd="0" presId="urn:microsoft.com/office/officeart/2005/8/layout/hProcess6"/>
    <dgm:cxn modelId="{7C1A5018-23B3-4608-A87A-E62E85EC3B34}" type="presParOf" srcId="{2BA62A0D-0BBA-4497-B835-EEB371FDAC70}" destId="{6BA09DC6-24A2-4522-832F-674B9C175010}" srcOrd="2" destOrd="0" presId="urn:microsoft.com/office/officeart/2005/8/layout/hProcess6"/>
    <dgm:cxn modelId="{17C2C02B-B0E0-4702-A3B9-992058DF6CC8}" type="presParOf" srcId="{2BA62A0D-0BBA-4497-B835-EEB371FDAC70}" destId="{B2075E89-90C2-4193-90D8-75E95A32D05F}" srcOrd="3" destOrd="0" presId="urn:microsoft.com/office/officeart/2005/8/layout/hProcess6"/>
    <dgm:cxn modelId="{103D1EE1-639D-4EBE-B692-A596DB990717}" type="presParOf" srcId="{90F05F15-096F-41E1-8704-92FA980F8038}" destId="{9CA1625A-469D-464B-AD6D-5B8F1139F073}" srcOrd="5" destOrd="0" presId="urn:microsoft.com/office/officeart/2005/8/layout/hProcess6"/>
    <dgm:cxn modelId="{3B7A757D-6830-4A89-817D-7A3049CCD892}" type="presParOf" srcId="{90F05F15-096F-41E1-8704-92FA980F8038}" destId="{3CD9F48E-0DEA-4A38-A559-A697610614C1}" srcOrd="6" destOrd="0" presId="urn:microsoft.com/office/officeart/2005/8/layout/hProcess6"/>
    <dgm:cxn modelId="{EBDCF7C9-9CFD-49FF-8361-F6F6F27AA372}" type="presParOf" srcId="{3CD9F48E-0DEA-4A38-A559-A697610614C1}" destId="{418611A2-B5A3-427B-A866-8643D64B5603}" srcOrd="0" destOrd="0" presId="urn:microsoft.com/office/officeart/2005/8/layout/hProcess6"/>
    <dgm:cxn modelId="{4AD15B19-CD72-4689-A090-49D2569DF778}" type="presParOf" srcId="{3CD9F48E-0DEA-4A38-A559-A697610614C1}" destId="{6763C11E-5EFD-4B99-9702-6F814781A239}" srcOrd="1" destOrd="0" presId="urn:microsoft.com/office/officeart/2005/8/layout/hProcess6"/>
    <dgm:cxn modelId="{95B09D95-9C6E-47C2-8ED3-B1DCE56EBA86}" type="presParOf" srcId="{3CD9F48E-0DEA-4A38-A559-A697610614C1}" destId="{8664AE50-22A4-4553-B561-F294AC938CE2}" srcOrd="2" destOrd="0" presId="urn:microsoft.com/office/officeart/2005/8/layout/hProcess6"/>
    <dgm:cxn modelId="{ADD2E9F7-74AC-4525-8D96-0A23F743C421}" type="presParOf" srcId="{3CD9F48E-0DEA-4A38-A559-A697610614C1}" destId="{98E77DE8-79C5-4276-A451-3FA16ACBAB6D}"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CBA58D-409F-4915-96EB-D4057FA45511}" type="doc">
      <dgm:prSet loTypeId="urn:microsoft.com/office/officeart/2018/2/layout/IconLabelDescriptionList" loCatId="icon" qsTypeId="urn:microsoft.com/office/officeart/2005/8/quickstyle/simple5" qsCatId="simple" csTypeId="urn:microsoft.com/office/officeart/2018/5/colors/Iconchunking_neutralbg_accent5_2" csCatId="accent5" phldr="1"/>
      <dgm:spPr/>
      <dgm:t>
        <a:bodyPr/>
        <a:lstStyle/>
        <a:p>
          <a:endParaRPr lang="en-US"/>
        </a:p>
      </dgm:t>
    </dgm:pt>
    <dgm:pt modelId="{7FB73A72-EBC2-4AA0-8C80-6E6CC3D3E316}">
      <dgm:prSet/>
      <dgm:spPr/>
      <dgm:t>
        <a:bodyPr/>
        <a:lstStyle/>
        <a:p>
          <a:pPr>
            <a:lnSpc>
              <a:spcPct val="100000"/>
            </a:lnSpc>
            <a:defRPr b="1"/>
          </a:pPr>
          <a:r>
            <a:rPr lang="en-US" dirty="0"/>
            <a:t>Hybrid system</a:t>
          </a:r>
        </a:p>
      </dgm:t>
    </dgm:pt>
    <dgm:pt modelId="{6C905E9F-5B04-4AAB-8C46-5225A4518CE3}" type="parTrans" cxnId="{F1EC66D9-DC86-4919-8838-D9F1910A85E7}">
      <dgm:prSet/>
      <dgm:spPr/>
      <dgm:t>
        <a:bodyPr/>
        <a:lstStyle/>
        <a:p>
          <a:endParaRPr lang="en-US"/>
        </a:p>
      </dgm:t>
    </dgm:pt>
    <dgm:pt modelId="{FB439857-0314-4757-98FD-FF6C47EEB1ED}" type="sibTrans" cxnId="{F1EC66D9-DC86-4919-8838-D9F1910A85E7}">
      <dgm:prSet/>
      <dgm:spPr/>
      <dgm:t>
        <a:bodyPr/>
        <a:lstStyle/>
        <a:p>
          <a:endParaRPr lang="en-US"/>
        </a:p>
      </dgm:t>
    </dgm:pt>
    <dgm:pt modelId="{2CA9EF38-2453-4E74-A5EF-46091694AA7F}">
      <dgm:prSet/>
      <dgm:spPr/>
      <dgm:t>
        <a:bodyPr/>
        <a:lstStyle/>
        <a:p>
          <a:pPr>
            <a:lnSpc>
              <a:spcPct val="100000"/>
            </a:lnSpc>
            <a:buFontTx/>
            <a:buChar char="•"/>
          </a:pPr>
          <a:r>
            <a:rPr lang="en-US" altLang="zh-CN" dirty="0"/>
            <a:t>1. </a:t>
          </a:r>
          <a:r>
            <a:rPr lang="en-US" dirty="0"/>
            <a:t>More dimensions of recommendation is always better</a:t>
          </a:r>
        </a:p>
        <a:p>
          <a:pPr>
            <a:lnSpc>
              <a:spcPct val="100000"/>
            </a:lnSpc>
            <a:buFontTx/>
            <a:buChar char="•"/>
          </a:pPr>
          <a:r>
            <a:rPr lang="en-US" altLang="zh-CN" dirty="0"/>
            <a:t>2. </a:t>
          </a:r>
          <a:r>
            <a:rPr lang="en-US" dirty="0"/>
            <a:t>Google naturally combined plenty of recommendation strategies in its wide and deep recommendation system with neural networks and ensemble methods.</a:t>
          </a:r>
        </a:p>
      </dgm:t>
    </dgm:pt>
    <dgm:pt modelId="{E2514BBC-3AEC-4D64-9DE7-17EB7F6DF0CF}" type="parTrans" cxnId="{9852B6A3-5C00-48BE-AA12-86E074E226EA}">
      <dgm:prSet/>
      <dgm:spPr/>
      <dgm:t>
        <a:bodyPr/>
        <a:lstStyle/>
        <a:p>
          <a:endParaRPr lang="en-US"/>
        </a:p>
      </dgm:t>
    </dgm:pt>
    <dgm:pt modelId="{3EC36A7E-93CF-434C-BDD0-98EF6ABCA6C3}" type="sibTrans" cxnId="{9852B6A3-5C00-48BE-AA12-86E074E226EA}">
      <dgm:prSet/>
      <dgm:spPr/>
      <dgm:t>
        <a:bodyPr/>
        <a:lstStyle/>
        <a:p>
          <a:endParaRPr lang="en-US"/>
        </a:p>
      </dgm:t>
    </dgm:pt>
    <dgm:pt modelId="{C37DA2AF-2351-418A-A111-0AB84B85E38C}">
      <dgm:prSet/>
      <dgm:spPr/>
      <dgm:t>
        <a:bodyPr/>
        <a:lstStyle/>
        <a:p>
          <a:pPr>
            <a:lnSpc>
              <a:spcPct val="100000"/>
            </a:lnSpc>
            <a:defRPr b="1"/>
          </a:pPr>
          <a:r>
            <a:rPr lang="en-US" dirty="0"/>
            <a:t>New Ideas</a:t>
          </a:r>
        </a:p>
      </dgm:t>
    </dgm:pt>
    <dgm:pt modelId="{8A9D1501-A0D2-4E4B-B488-CD16C2DE8A1C}" type="parTrans" cxnId="{1AF3D21F-AF16-468A-BC51-EB6F36044289}">
      <dgm:prSet/>
      <dgm:spPr/>
      <dgm:t>
        <a:bodyPr/>
        <a:lstStyle/>
        <a:p>
          <a:endParaRPr lang="en-US"/>
        </a:p>
      </dgm:t>
    </dgm:pt>
    <dgm:pt modelId="{57E8347D-0AD9-4D5C-849F-F24024320ED8}" type="sibTrans" cxnId="{1AF3D21F-AF16-468A-BC51-EB6F36044289}">
      <dgm:prSet/>
      <dgm:spPr/>
      <dgm:t>
        <a:bodyPr/>
        <a:lstStyle/>
        <a:p>
          <a:endParaRPr lang="en-US"/>
        </a:p>
      </dgm:t>
    </dgm:pt>
    <dgm:pt modelId="{C02BCAA7-69AB-41C8-A03A-F917805E2A53}">
      <dgm:prSet/>
      <dgm:spPr/>
      <dgm:t>
        <a:bodyPr/>
        <a:lstStyle/>
        <a:p>
          <a:pPr>
            <a:lnSpc>
              <a:spcPct val="100000"/>
            </a:lnSpc>
          </a:pPr>
          <a:r>
            <a:rPr lang="en-US" altLang="zh-CN" dirty="0"/>
            <a:t>1. </a:t>
          </a:r>
          <a:r>
            <a:rPr lang="en-US" dirty="0"/>
            <a:t>User2vec</a:t>
          </a:r>
        </a:p>
      </dgm:t>
    </dgm:pt>
    <dgm:pt modelId="{86AE7AC7-CE45-4E26-AA07-B3F12EBB8B85}" type="parTrans" cxnId="{1339E540-E839-409E-A637-4DD9D401DFBA}">
      <dgm:prSet/>
      <dgm:spPr/>
      <dgm:t>
        <a:bodyPr/>
        <a:lstStyle/>
        <a:p>
          <a:endParaRPr lang="en-US"/>
        </a:p>
      </dgm:t>
    </dgm:pt>
    <dgm:pt modelId="{63F4C6B5-A746-4F39-B724-954145E5524C}" type="sibTrans" cxnId="{1339E540-E839-409E-A637-4DD9D401DFBA}">
      <dgm:prSet/>
      <dgm:spPr/>
      <dgm:t>
        <a:bodyPr/>
        <a:lstStyle/>
        <a:p>
          <a:endParaRPr lang="en-US"/>
        </a:p>
      </dgm:t>
    </dgm:pt>
    <dgm:pt modelId="{B99020C8-20CC-42FE-967A-4B7189A81142}">
      <dgm:prSet/>
      <dgm:spPr/>
      <dgm:t>
        <a:bodyPr/>
        <a:lstStyle/>
        <a:p>
          <a:pPr>
            <a:lnSpc>
              <a:spcPct val="100000"/>
            </a:lnSpc>
          </a:pPr>
          <a:r>
            <a:rPr lang="en-US" altLang="zh-CN" dirty="0"/>
            <a:t>2. </a:t>
          </a:r>
          <a:r>
            <a:rPr lang="en-US" dirty="0"/>
            <a:t>Graph algorithms</a:t>
          </a:r>
        </a:p>
      </dgm:t>
    </dgm:pt>
    <dgm:pt modelId="{BF934170-28D7-41A8-A28D-4C082717C5C8}" type="parTrans" cxnId="{7198B0E5-EA2D-4AF4-8DBA-AA0C1D3BE5A7}">
      <dgm:prSet/>
      <dgm:spPr/>
      <dgm:t>
        <a:bodyPr/>
        <a:lstStyle/>
        <a:p>
          <a:endParaRPr lang="en-US"/>
        </a:p>
      </dgm:t>
    </dgm:pt>
    <dgm:pt modelId="{11581A8C-3E71-4D3C-A00D-73C17CA2F829}" type="sibTrans" cxnId="{7198B0E5-EA2D-4AF4-8DBA-AA0C1D3BE5A7}">
      <dgm:prSet/>
      <dgm:spPr/>
      <dgm:t>
        <a:bodyPr/>
        <a:lstStyle/>
        <a:p>
          <a:endParaRPr lang="en-US"/>
        </a:p>
      </dgm:t>
    </dgm:pt>
    <dgm:pt modelId="{92936C8A-5CAC-4622-938A-30F5B777C320}">
      <dgm:prSet/>
      <dgm:spPr/>
      <dgm:t>
        <a:bodyPr/>
        <a:lstStyle/>
        <a:p>
          <a:pPr>
            <a:lnSpc>
              <a:spcPct val="100000"/>
            </a:lnSpc>
          </a:pPr>
          <a:r>
            <a:rPr lang="en-US" altLang="zh-CN" dirty="0"/>
            <a:t>3. </a:t>
          </a:r>
          <a:r>
            <a:rPr lang="en-US" dirty="0"/>
            <a:t>Content-based filtering using music audio</a:t>
          </a:r>
        </a:p>
      </dgm:t>
    </dgm:pt>
    <dgm:pt modelId="{264DB804-0FCA-4AD1-AAB1-A95DF7458F22}" type="parTrans" cxnId="{FC4E2D58-EEAA-4889-9B4F-798CD710DCC1}">
      <dgm:prSet/>
      <dgm:spPr/>
      <dgm:t>
        <a:bodyPr/>
        <a:lstStyle/>
        <a:p>
          <a:endParaRPr lang="en-US"/>
        </a:p>
      </dgm:t>
    </dgm:pt>
    <dgm:pt modelId="{A5BD32D8-5475-4DDF-A632-58FCC21CEA5E}" type="sibTrans" cxnId="{FC4E2D58-EEAA-4889-9B4F-798CD710DCC1}">
      <dgm:prSet/>
      <dgm:spPr/>
      <dgm:t>
        <a:bodyPr/>
        <a:lstStyle/>
        <a:p>
          <a:endParaRPr lang="en-US"/>
        </a:p>
      </dgm:t>
    </dgm:pt>
    <dgm:pt modelId="{8AE584E4-B4D0-4F4E-B540-9114781F0EDF}" type="pres">
      <dgm:prSet presAssocID="{A0CBA58D-409F-4915-96EB-D4057FA45511}" presName="root" presStyleCnt="0">
        <dgm:presLayoutVars>
          <dgm:dir/>
          <dgm:resizeHandles val="exact"/>
        </dgm:presLayoutVars>
      </dgm:prSet>
      <dgm:spPr/>
    </dgm:pt>
    <dgm:pt modelId="{11BDD2CF-59A8-4625-9400-D1277D50C95D}" type="pres">
      <dgm:prSet presAssocID="{7FB73A72-EBC2-4AA0-8C80-6E6CC3D3E316}" presName="compNode" presStyleCnt="0"/>
      <dgm:spPr/>
    </dgm:pt>
    <dgm:pt modelId="{1B36219F-0625-45AE-85CB-8261AC014392}" type="pres">
      <dgm:prSet presAssocID="{7FB73A72-EBC2-4AA0-8C80-6E6CC3D3E316}"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diagram"/>
        </a:ext>
      </dgm:extLst>
    </dgm:pt>
    <dgm:pt modelId="{1C219CD3-BE40-4CE8-80A3-A61C4527AE5D}" type="pres">
      <dgm:prSet presAssocID="{7FB73A72-EBC2-4AA0-8C80-6E6CC3D3E316}" presName="iconSpace" presStyleCnt="0"/>
      <dgm:spPr/>
    </dgm:pt>
    <dgm:pt modelId="{66471D78-4EEF-46E9-B8FE-3E01AFFB95CF}" type="pres">
      <dgm:prSet presAssocID="{7FB73A72-EBC2-4AA0-8C80-6E6CC3D3E316}" presName="parTx" presStyleLbl="revTx" presStyleIdx="0" presStyleCnt="4">
        <dgm:presLayoutVars>
          <dgm:chMax val="0"/>
          <dgm:chPref val="0"/>
        </dgm:presLayoutVars>
      </dgm:prSet>
      <dgm:spPr/>
    </dgm:pt>
    <dgm:pt modelId="{4FC8C184-CFAF-426B-B3FB-787806560411}" type="pres">
      <dgm:prSet presAssocID="{7FB73A72-EBC2-4AA0-8C80-6E6CC3D3E316}" presName="txSpace" presStyleCnt="0"/>
      <dgm:spPr/>
    </dgm:pt>
    <dgm:pt modelId="{0E040B33-6D1D-4A8A-9EC1-CA5FBBE43FAC}" type="pres">
      <dgm:prSet presAssocID="{7FB73A72-EBC2-4AA0-8C80-6E6CC3D3E316}" presName="desTx" presStyleLbl="revTx" presStyleIdx="1" presStyleCnt="4">
        <dgm:presLayoutVars/>
      </dgm:prSet>
      <dgm:spPr/>
    </dgm:pt>
    <dgm:pt modelId="{4C17DC7E-DE3B-4633-AC2A-1F07D2A6871B}" type="pres">
      <dgm:prSet presAssocID="{FB439857-0314-4757-98FD-FF6C47EEB1ED}" presName="sibTrans" presStyleCnt="0"/>
      <dgm:spPr/>
    </dgm:pt>
    <dgm:pt modelId="{154D5CD6-1F14-4C69-A0B1-ECBF1B9717CB}" type="pres">
      <dgm:prSet presAssocID="{C37DA2AF-2351-418A-A111-0AB84B85E38C}" presName="compNode" presStyleCnt="0"/>
      <dgm:spPr/>
    </dgm:pt>
    <dgm:pt modelId="{0D283F9A-45A6-4868-BC97-90C7810A59E3}" type="pres">
      <dgm:prSet presAssocID="{C37DA2AF-2351-418A-A111-0AB84B85E38C}"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ood Idea"/>
        </a:ext>
      </dgm:extLst>
    </dgm:pt>
    <dgm:pt modelId="{4CCD7B9F-BF06-4636-9568-041D4168D8B0}" type="pres">
      <dgm:prSet presAssocID="{C37DA2AF-2351-418A-A111-0AB84B85E38C}" presName="iconSpace" presStyleCnt="0"/>
      <dgm:spPr/>
    </dgm:pt>
    <dgm:pt modelId="{7888C96E-A295-4764-990B-D7A8706E16C3}" type="pres">
      <dgm:prSet presAssocID="{C37DA2AF-2351-418A-A111-0AB84B85E38C}" presName="parTx" presStyleLbl="revTx" presStyleIdx="2" presStyleCnt="4">
        <dgm:presLayoutVars>
          <dgm:chMax val="0"/>
          <dgm:chPref val="0"/>
        </dgm:presLayoutVars>
      </dgm:prSet>
      <dgm:spPr/>
    </dgm:pt>
    <dgm:pt modelId="{2CB7716B-D872-4D5C-97D2-A87625702D3D}" type="pres">
      <dgm:prSet presAssocID="{C37DA2AF-2351-418A-A111-0AB84B85E38C}" presName="txSpace" presStyleCnt="0"/>
      <dgm:spPr/>
    </dgm:pt>
    <dgm:pt modelId="{F30FB494-7BA2-42B0-99AB-B07F401E16F8}" type="pres">
      <dgm:prSet presAssocID="{C37DA2AF-2351-418A-A111-0AB84B85E38C}" presName="desTx" presStyleLbl="revTx" presStyleIdx="3" presStyleCnt="4">
        <dgm:presLayoutVars/>
      </dgm:prSet>
      <dgm:spPr/>
    </dgm:pt>
  </dgm:ptLst>
  <dgm:cxnLst>
    <dgm:cxn modelId="{1AF3D21F-AF16-468A-BC51-EB6F36044289}" srcId="{A0CBA58D-409F-4915-96EB-D4057FA45511}" destId="{C37DA2AF-2351-418A-A111-0AB84B85E38C}" srcOrd="1" destOrd="0" parTransId="{8A9D1501-A0D2-4E4B-B488-CD16C2DE8A1C}" sibTransId="{57E8347D-0AD9-4D5C-849F-F24024320ED8}"/>
    <dgm:cxn modelId="{1339E540-E839-409E-A637-4DD9D401DFBA}" srcId="{C37DA2AF-2351-418A-A111-0AB84B85E38C}" destId="{C02BCAA7-69AB-41C8-A03A-F917805E2A53}" srcOrd="0" destOrd="0" parTransId="{86AE7AC7-CE45-4E26-AA07-B3F12EBB8B85}" sibTransId="{63F4C6B5-A746-4F39-B724-954145E5524C}"/>
    <dgm:cxn modelId="{D9A6605D-30DB-47AC-BBDF-140BC5F68945}" type="presOf" srcId="{2CA9EF38-2453-4E74-A5EF-46091694AA7F}" destId="{0E040B33-6D1D-4A8A-9EC1-CA5FBBE43FAC}" srcOrd="0" destOrd="0" presId="urn:microsoft.com/office/officeart/2018/2/layout/IconLabelDescriptionList"/>
    <dgm:cxn modelId="{30225567-AC22-4AB7-9D3C-CE3F827105E2}" type="presOf" srcId="{B99020C8-20CC-42FE-967A-4B7189A81142}" destId="{F30FB494-7BA2-42B0-99AB-B07F401E16F8}" srcOrd="0" destOrd="1" presId="urn:microsoft.com/office/officeart/2018/2/layout/IconLabelDescriptionList"/>
    <dgm:cxn modelId="{FC4E2D58-EEAA-4889-9B4F-798CD710DCC1}" srcId="{C37DA2AF-2351-418A-A111-0AB84B85E38C}" destId="{92936C8A-5CAC-4622-938A-30F5B777C320}" srcOrd="2" destOrd="0" parTransId="{264DB804-0FCA-4AD1-AAB1-A95DF7458F22}" sibTransId="{A5BD32D8-5475-4DDF-A632-58FCC21CEA5E}"/>
    <dgm:cxn modelId="{46F0DA8A-80F6-4807-9F1E-6AEAEC50FC51}" type="presOf" srcId="{7FB73A72-EBC2-4AA0-8C80-6E6CC3D3E316}" destId="{66471D78-4EEF-46E9-B8FE-3E01AFFB95CF}" srcOrd="0" destOrd="0" presId="urn:microsoft.com/office/officeart/2018/2/layout/IconLabelDescriptionList"/>
    <dgm:cxn modelId="{9852B6A3-5C00-48BE-AA12-86E074E226EA}" srcId="{7FB73A72-EBC2-4AA0-8C80-6E6CC3D3E316}" destId="{2CA9EF38-2453-4E74-A5EF-46091694AA7F}" srcOrd="0" destOrd="0" parTransId="{E2514BBC-3AEC-4D64-9DE7-17EB7F6DF0CF}" sibTransId="{3EC36A7E-93CF-434C-BDD0-98EF6ABCA6C3}"/>
    <dgm:cxn modelId="{C01B7EB1-4C66-4198-AC6C-8904C1704CCC}" type="presOf" srcId="{A0CBA58D-409F-4915-96EB-D4057FA45511}" destId="{8AE584E4-B4D0-4F4E-B540-9114781F0EDF}" srcOrd="0" destOrd="0" presId="urn:microsoft.com/office/officeart/2018/2/layout/IconLabelDescriptionList"/>
    <dgm:cxn modelId="{D1E816BF-5A25-4FC2-8A63-3ECFF0EABC39}" type="presOf" srcId="{C37DA2AF-2351-418A-A111-0AB84B85E38C}" destId="{7888C96E-A295-4764-990B-D7A8706E16C3}" srcOrd="0" destOrd="0" presId="urn:microsoft.com/office/officeart/2018/2/layout/IconLabelDescriptionList"/>
    <dgm:cxn modelId="{C717F4D8-CC8D-4D0C-BA29-20E0E8821900}" type="presOf" srcId="{92936C8A-5CAC-4622-938A-30F5B777C320}" destId="{F30FB494-7BA2-42B0-99AB-B07F401E16F8}" srcOrd="0" destOrd="2" presId="urn:microsoft.com/office/officeart/2018/2/layout/IconLabelDescriptionList"/>
    <dgm:cxn modelId="{F1EC66D9-DC86-4919-8838-D9F1910A85E7}" srcId="{A0CBA58D-409F-4915-96EB-D4057FA45511}" destId="{7FB73A72-EBC2-4AA0-8C80-6E6CC3D3E316}" srcOrd="0" destOrd="0" parTransId="{6C905E9F-5B04-4AAB-8C46-5225A4518CE3}" sibTransId="{FB439857-0314-4757-98FD-FF6C47EEB1ED}"/>
    <dgm:cxn modelId="{7198B0E5-EA2D-4AF4-8DBA-AA0C1D3BE5A7}" srcId="{C37DA2AF-2351-418A-A111-0AB84B85E38C}" destId="{B99020C8-20CC-42FE-967A-4B7189A81142}" srcOrd="1" destOrd="0" parTransId="{BF934170-28D7-41A8-A28D-4C082717C5C8}" sibTransId="{11581A8C-3E71-4D3C-A00D-73C17CA2F829}"/>
    <dgm:cxn modelId="{852228F8-ADFD-40DF-802F-ED57B3DD8E3F}" type="presOf" srcId="{C02BCAA7-69AB-41C8-A03A-F917805E2A53}" destId="{F30FB494-7BA2-42B0-99AB-B07F401E16F8}" srcOrd="0" destOrd="0" presId="urn:microsoft.com/office/officeart/2018/2/layout/IconLabelDescriptionList"/>
    <dgm:cxn modelId="{192A8686-CBB5-42EE-8B20-0E9D1EDD3305}" type="presParOf" srcId="{8AE584E4-B4D0-4F4E-B540-9114781F0EDF}" destId="{11BDD2CF-59A8-4625-9400-D1277D50C95D}" srcOrd="0" destOrd="0" presId="urn:microsoft.com/office/officeart/2018/2/layout/IconLabelDescriptionList"/>
    <dgm:cxn modelId="{8D02A98F-6545-4411-AB71-64D675644574}" type="presParOf" srcId="{11BDD2CF-59A8-4625-9400-D1277D50C95D}" destId="{1B36219F-0625-45AE-85CB-8261AC014392}" srcOrd="0" destOrd="0" presId="urn:microsoft.com/office/officeart/2018/2/layout/IconLabelDescriptionList"/>
    <dgm:cxn modelId="{4468315D-20F3-42F6-B8BA-DA5AF5486D92}" type="presParOf" srcId="{11BDD2CF-59A8-4625-9400-D1277D50C95D}" destId="{1C219CD3-BE40-4CE8-80A3-A61C4527AE5D}" srcOrd="1" destOrd="0" presId="urn:microsoft.com/office/officeart/2018/2/layout/IconLabelDescriptionList"/>
    <dgm:cxn modelId="{7DF0C9DD-5F2D-48ED-A169-5E67105643B5}" type="presParOf" srcId="{11BDD2CF-59A8-4625-9400-D1277D50C95D}" destId="{66471D78-4EEF-46E9-B8FE-3E01AFFB95CF}" srcOrd="2" destOrd="0" presId="urn:microsoft.com/office/officeart/2018/2/layout/IconLabelDescriptionList"/>
    <dgm:cxn modelId="{CB23245E-19D8-498F-A376-307E9C5FB70C}" type="presParOf" srcId="{11BDD2CF-59A8-4625-9400-D1277D50C95D}" destId="{4FC8C184-CFAF-426B-B3FB-787806560411}" srcOrd="3" destOrd="0" presId="urn:microsoft.com/office/officeart/2018/2/layout/IconLabelDescriptionList"/>
    <dgm:cxn modelId="{E6E4BDAF-A7CB-4738-BF83-F3F6841B3EBE}" type="presParOf" srcId="{11BDD2CF-59A8-4625-9400-D1277D50C95D}" destId="{0E040B33-6D1D-4A8A-9EC1-CA5FBBE43FAC}" srcOrd="4" destOrd="0" presId="urn:microsoft.com/office/officeart/2018/2/layout/IconLabelDescriptionList"/>
    <dgm:cxn modelId="{40BBB25D-68F7-4C41-A40E-60F8E8F030A8}" type="presParOf" srcId="{8AE584E4-B4D0-4F4E-B540-9114781F0EDF}" destId="{4C17DC7E-DE3B-4633-AC2A-1F07D2A6871B}" srcOrd="1" destOrd="0" presId="urn:microsoft.com/office/officeart/2018/2/layout/IconLabelDescriptionList"/>
    <dgm:cxn modelId="{236EA76A-23D3-493B-819C-648DB091543A}" type="presParOf" srcId="{8AE584E4-B4D0-4F4E-B540-9114781F0EDF}" destId="{154D5CD6-1F14-4C69-A0B1-ECBF1B9717CB}" srcOrd="2" destOrd="0" presId="urn:microsoft.com/office/officeart/2018/2/layout/IconLabelDescriptionList"/>
    <dgm:cxn modelId="{771F3F21-1DF0-47A1-ABAD-494B7B030AD3}" type="presParOf" srcId="{154D5CD6-1F14-4C69-A0B1-ECBF1B9717CB}" destId="{0D283F9A-45A6-4868-BC97-90C7810A59E3}" srcOrd="0" destOrd="0" presId="urn:microsoft.com/office/officeart/2018/2/layout/IconLabelDescriptionList"/>
    <dgm:cxn modelId="{BFD1755E-FC29-4749-B73D-80879D0397C2}" type="presParOf" srcId="{154D5CD6-1F14-4C69-A0B1-ECBF1B9717CB}" destId="{4CCD7B9F-BF06-4636-9568-041D4168D8B0}" srcOrd="1" destOrd="0" presId="urn:microsoft.com/office/officeart/2018/2/layout/IconLabelDescriptionList"/>
    <dgm:cxn modelId="{3D84B69F-BD9C-458E-84A0-46B08DF0E73A}" type="presParOf" srcId="{154D5CD6-1F14-4C69-A0B1-ECBF1B9717CB}" destId="{7888C96E-A295-4764-990B-D7A8706E16C3}" srcOrd="2" destOrd="0" presId="urn:microsoft.com/office/officeart/2018/2/layout/IconLabelDescriptionList"/>
    <dgm:cxn modelId="{3DE44F22-922D-41F6-965E-46554E651DDC}" type="presParOf" srcId="{154D5CD6-1F14-4C69-A0B1-ECBF1B9717CB}" destId="{2CB7716B-D872-4D5C-97D2-A87625702D3D}" srcOrd="3" destOrd="0" presId="urn:microsoft.com/office/officeart/2018/2/layout/IconLabelDescriptionList"/>
    <dgm:cxn modelId="{532950B2-8537-4059-8288-4F97349500ED}" type="presParOf" srcId="{154D5CD6-1F14-4C69-A0B1-ECBF1B9717CB}" destId="{F30FB494-7BA2-42B0-99AB-B07F401E16F8}"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79E1-0D65-4686-BDCA-E51BF695D962}">
      <dsp:nvSpPr>
        <dsp:cNvPr id="0" name=""/>
        <dsp:cNvSpPr/>
      </dsp:nvSpPr>
      <dsp:spPr>
        <a:xfrm>
          <a:off x="212335" y="4703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8D743C-4A51-493B-90FE-7F629DF7BF09}">
      <dsp:nvSpPr>
        <dsp:cNvPr id="0" name=""/>
        <dsp:cNvSpPr/>
      </dsp:nvSpPr>
      <dsp:spPr>
        <a:xfrm>
          <a:off x="492877" y="7509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21B558-E41B-44B1-A129-DB788C199650}">
      <dsp:nvSpPr>
        <dsp:cNvPr id="0" name=""/>
        <dsp:cNvSpPr/>
      </dsp:nvSpPr>
      <dsp:spPr>
        <a:xfrm>
          <a:off x="1834517"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We aim to build a useable and comprehensive </a:t>
          </a:r>
          <a:r>
            <a:rPr lang="en-US" sz="1600" b="1" kern="1200" dirty="0"/>
            <a:t>recommendation system</a:t>
          </a:r>
          <a:r>
            <a:rPr lang="en-US" sz="1600" kern="1200" dirty="0"/>
            <a:t> for music recommendation.</a:t>
          </a:r>
        </a:p>
      </dsp:txBody>
      <dsp:txXfrm>
        <a:off x="1834517" y="470390"/>
        <a:ext cx="3148942" cy="1335915"/>
      </dsp:txXfrm>
    </dsp:sp>
    <dsp:sp modelId="{8B70658D-FE9B-47E6-A71F-A00383A61A7E}">
      <dsp:nvSpPr>
        <dsp:cNvPr id="0" name=""/>
        <dsp:cNvSpPr/>
      </dsp:nvSpPr>
      <dsp:spPr>
        <a:xfrm>
          <a:off x="5532139" y="4703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F5E64-A7D1-400A-9680-15D63042CA11}">
      <dsp:nvSpPr>
        <dsp:cNvPr id="0" name=""/>
        <dsp:cNvSpPr/>
      </dsp:nvSpPr>
      <dsp:spPr>
        <a:xfrm>
          <a:off x="5812681" y="7509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683153-CF10-4BCD-A9B3-1638A5E0115B}">
      <dsp:nvSpPr>
        <dsp:cNvPr id="0" name=""/>
        <dsp:cNvSpPr/>
      </dsp:nvSpPr>
      <dsp:spPr>
        <a:xfrm>
          <a:off x="7154322"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Based on the </a:t>
          </a:r>
          <a:r>
            <a:rPr lang="en-US" sz="1600" b="1" kern="1200"/>
            <a:t>Million Song Dataset </a:t>
          </a:r>
          <a:r>
            <a:rPr lang="en-US" sz="1600" kern="1200"/>
            <a:t>and </a:t>
          </a:r>
          <a:r>
            <a:rPr lang="en-US" sz="1600" b="1" kern="1200"/>
            <a:t>musiXmatch dataset</a:t>
          </a:r>
          <a:r>
            <a:rPr lang="en-US" sz="1600" kern="1200"/>
            <a:t>, which include user listening history, song metadata, artist, artist similarity, and lyrics.</a:t>
          </a:r>
        </a:p>
      </dsp:txBody>
      <dsp:txXfrm>
        <a:off x="7154322" y="470390"/>
        <a:ext cx="3148942" cy="1335915"/>
      </dsp:txXfrm>
    </dsp:sp>
    <dsp:sp modelId="{09B5E083-7435-42D3-9A5B-0002C5051301}">
      <dsp:nvSpPr>
        <dsp:cNvPr id="0" name=""/>
        <dsp:cNvSpPr/>
      </dsp:nvSpPr>
      <dsp:spPr>
        <a:xfrm>
          <a:off x="212335" y="2546238"/>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5D7D1-7247-48F6-9438-5FE439D1ECCD}">
      <dsp:nvSpPr>
        <dsp:cNvPr id="0" name=""/>
        <dsp:cNvSpPr/>
      </dsp:nvSpPr>
      <dsp:spPr>
        <a:xfrm>
          <a:off x="492877" y="2826780"/>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B6A242-DC84-4AA8-896C-B3F88AC9C69C}">
      <dsp:nvSpPr>
        <dsp:cNvPr id="0" name=""/>
        <dsp:cNvSpPr/>
      </dsp:nvSpPr>
      <dsp:spPr>
        <a:xfrm>
          <a:off x="1834517"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Compared and combined </a:t>
          </a:r>
          <a:r>
            <a:rPr lang="en-US" sz="1600" b="1" kern="1200"/>
            <a:t>popularity based, collaborative filtering based, </a:t>
          </a:r>
          <a:r>
            <a:rPr lang="en-US" sz="1600" b="0" kern="1200"/>
            <a:t>and</a:t>
          </a:r>
          <a:r>
            <a:rPr lang="en-US" sz="1600" b="1" kern="1200"/>
            <a:t> content-based methods </a:t>
          </a:r>
          <a:r>
            <a:rPr lang="en-US" sz="1600" kern="1200"/>
            <a:t>to build a recommending strategy for different scenarios and different users</a:t>
          </a:r>
        </a:p>
      </dsp:txBody>
      <dsp:txXfrm>
        <a:off x="1834517" y="2546238"/>
        <a:ext cx="3148942" cy="1335915"/>
      </dsp:txXfrm>
    </dsp:sp>
    <dsp:sp modelId="{43D31ED0-6527-4F5B-9DF3-EB62F4E6E3C8}">
      <dsp:nvSpPr>
        <dsp:cNvPr id="0" name=""/>
        <dsp:cNvSpPr/>
      </dsp:nvSpPr>
      <dsp:spPr>
        <a:xfrm>
          <a:off x="5532139" y="2546238"/>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7F809-7275-4799-A4C7-0A7C76514B6F}">
      <dsp:nvSpPr>
        <dsp:cNvPr id="0" name=""/>
        <dsp:cNvSpPr/>
      </dsp:nvSpPr>
      <dsp:spPr>
        <a:xfrm>
          <a:off x="5812681" y="2826780"/>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F78946-3713-46ED-BC79-04FDA6D8FE58}">
      <dsp:nvSpPr>
        <dsp:cNvPr id="0" name=""/>
        <dsp:cNvSpPr/>
      </dsp:nvSpPr>
      <dsp:spPr>
        <a:xfrm>
          <a:off x="7154322"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The whole system was built utilizing </a:t>
          </a:r>
          <a:r>
            <a:rPr lang="en-US" sz="1600" b="1" kern="1200"/>
            <a:t>python</a:t>
          </a:r>
          <a:r>
            <a:rPr lang="en-US" sz="1600" b="0" kern="1200"/>
            <a:t> and </a:t>
          </a:r>
          <a:r>
            <a:rPr lang="en-US" sz="1600" b="1" kern="1200"/>
            <a:t>pyspark</a:t>
          </a:r>
          <a:r>
            <a:rPr lang="en-US" sz="1600" b="0" kern="1200"/>
            <a:t> on</a:t>
          </a:r>
          <a:r>
            <a:rPr lang="en-US" sz="1600" b="1" kern="1200"/>
            <a:t> Google Cloud Platform.</a:t>
          </a:r>
        </a:p>
      </dsp:txBody>
      <dsp:txXfrm>
        <a:off x="7154322" y="2546238"/>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EB567-C38D-41EF-BC07-B586B2CD4011}">
      <dsp:nvSpPr>
        <dsp:cNvPr id="0" name=""/>
        <dsp:cNvSpPr/>
      </dsp:nvSpPr>
      <dsp:spPr>
        <a:xfrm>
          <a:off x="574168" y="1605112"/>
          <a:ext cx="2273043" cy="1986925"/>
        </a:xfrm>
        <a:prstGeom prst="rightArrow">
          <a:avLst>
            <a:gd name="adj1" fmla="val 70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sz="1200" kern="1200" dirty="0"/>
            <a:t>(Lyrics, Listening History, MSD) </a:t>
          </a:r>
          <a:r>
            <a:rPr lang="en-US" sz="1200" b="0" kern="1200" dirty="0"/>
            <a:t>-  </a:t>
          </a:r>
          <a:r>
            <a:rPr lang="en-US" sz="1200" b="1" kern="1200" dirty="0"/>
            <a:t>Mapping</a:t>
          </a:r>
          <a:r>
            <a:rPr lang="en-US" sz="1200" b="0" kern="1200" dirty="0"/>
            <a:t> </a:t>
          </a:r>
          <a:r>
            <a:rPr lang="en-US" sz="1200" kern="1200" dirty="0"/>
            <a:t>MSD Ids to </a:t>
          </a:r>
          <a:r>
            <a:rPr lang="en-US" sz="1200" kern="1200" dirty="0" err="1"/>
            <a:t>MusiXmatch</a:t>
          </a:r>
          <a:r>
            <a:rPr lang="en-US" sz="1200" kern="1200" dirty="0"/>
            <a:t> Ids </a:t>
          </a:r>
        </a:p>
      </dsp:txBody>
      <dsp:txXfrm>
        <a:off x="1142428" y="1903151"/>
        <a:ext cx="1108108" cy="1390847"/>
      </dsp:txXfrm>
    </dsp:sp>
    <dsp:sp modelId="{D1055E3C-ECDB-4C44-A40C-01E9BA0EE9F5}">
      <dsp:nvSpPr>
        <dsp:cNvPr id="0" name=""/>
        <dsp:cNvSpPr/>
      </dsp:nvSpPr>
      <dsp:spPr>
        <a:xfrm>
          <a:off x="5907" y="2030314"/>
          <a:ext cx="1136521" cy="113652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Consolidation</a:t>
          </a:r>
        </a:p>
      </dsp:txBody>
      <dsp:txXfrm>
        <a:off x="172347" y="2196754"/>
        <a:ext cx="803641" cy="803641"/>
      </dsp:txXfrm>
    </dsp:sp>
    <dsp:sp modelId="{908945BC-3A7B-42DA-8408-A18DDDCB4077}">
      <dsp:nvSpPr>
        <dsp:cNvPr id="0" name=""/>
        <dsp:cNvSpPr/>
      </dsp:nvSpPr>
      <dsp:spPr>
        <a:xfrm>
          <a:off x="3557537" y="1605112"/>
          <a:ext cx="2273043" cy="1986925"/>
        </a:xfrm>
        <a:prstGeom prst="rightArrow">
          <a:avLst>
            <a:gd name="adj1" fmla="val 70000"/>
            <a:gd name="adj2" fmla="val 50000"/>
          </a:avLst>
        </a:prstGeom>
        <a:solidFill>
          <a:schemeClr val="accent5">
            <a:tint val="40000"/>
            <a:alpha val="90000"/>
            <a:hueOff val="-2246587"/>
            <a:satOff val="-7611"/>
            <a:lumOff val="-976"/>
            <a:alphaOff val="0"/>
          </a:schemeClr>
        </a:solidFill>
        <a:ln w="6350" cap="flat" cmpd="sng" algn="ctr">
          <a:solidFill>
            <a:schemeClr val="accent5">
              <a:tint val="40000"/>
              <a:alpha val="90000"/>
              <a:hueOff val="-2246587"/>
              <a:satOff val="-7611"/>
              <a:lumOff val="-97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sz="1200" kern="1200" dirty="0"/>
            <a:t> Artists, Artist Similarity Songs, and Lyrics from </a:t>
          </a:r>
          <a:r>
            <a:rPr lang="en-US" sz="1200" b="1" kern="1200" dirty="0"/>
            <a:t>SQLite Database </a:t>
          </a:r>
        </a:p>
      </dsp:txBody>
      <dsp:txXfrm>
        <a:off x="4125798" y="1903151"/>
        <a:ext cx="1108108" cy="1390847"/>
      </dsp:txXfrm>
    </dsp:sp>
    <dsp:sp modelId="{D5A02ACD-111A-455A-BC0C-C86949A2BBD8}">
      <dsp:nvSpPr>
        <dsp:cNvPr id="0" name=""/>
        <dsp:cNvSpPr/>
      </dsp:nvSpPr>
      <dsp:spPr>
        <a:xfrm>
          <a:off x="2989276" y="2030314"/>
          <a:ext cx="1136521" cy="1136521"/>
        </a:xfrm>
        <a:prstGeom prst="ellips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Extract Metadata </a:t>
          </a:r>
        </a:p>
      </dsp:txBody>
      <dsp:txXfrm>
        <a:off x="3155716" y="2196754"/>
        <a:ext cx="803641" cy="803641"/>
      </dsp:txXfrm>
    </dsp:sp>
    <dsp:sp modelId="{F69AD767-BFFB-4A5C-9A19-46232F923CEA}">
      <dsp:nvSpPr>
        <dsp:cNvPr id="0" name=""/>
        <dsp:cNvSpPr/>
      </dsp:nvSpPr>
      <dsp:spPr>
        <a:xfrm>
          <a:off x="6540906" y="1605112"/>
          <a:ext cx="2273043" cy="1986925"/>
        </a:xfrm>
        <a:prstGeom prst="rightArrow">
          <a:avLst>
            <a:gd name="adj1" fmla="val 70000"/>
            <a:gd name="adj2" fmla="val 50000"/>
          </a:avLst>
        </a:prstGeom>
        <a:solidFill>
          <a:schemeClr val="accent5">
            <a:tint val="40000"/>
            <a:alpha val="90000"/>
            <a:hueOff val="-4493175"/>
            <a:satOff val="-15221"/>
            <a:lumOff val="-1952"/>
            <a:alphaOff val="0"/>
          </a:schemeClr>
        </a:solidFill>
        <a:ln w="6350" cap="flat" cmpd="sng" algn="ctr">
          <a:solidFill>
            <a:schemeClr val="accent5">
              <a:tint val="40000"/>
              <a:alpha val="90000"/>
              <a:hueOff val="-4493175"/>
              <a:satOff val="-15221"/>
              <a:lumOff val="-195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Combining Artists locations &amp; Artists terms (tag)</a:t>
          </a:r>
        </a:p>
      </dsp:txBody>
      <dsp:txXfrm>
        <a:off x="7109167" y="1903151"/>
        <a:ext cx="1108108" cy="1390847"/>
      </dsp:txXfrm>
    </dsp:sp>
    <dsp:sp modelId="{B2075E89-90C2-4193-90D8-75E95A32D05F}">
      <dsp:nvSpPr>
        <dsp:cNvPr id="0" name=""/>
        <dsp:cNvSpPr/>
      </dsp:nvSpPr>
      <dsp:spPr>
        <a:xfrm>
          <a:off x="5972645" y="2030314"/>
          <a:ext cx="1136521" cy="1136521"/>
        </a:xfrm>
        <a:prstGeom prst="ellips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Table Joins </a:t>
          </a:r>
        </a:p>
      </dsp:txBody>
      <dsp:txXfrm>
        <a:off x="6139085" y="2196754"/>
        <a:ext cx="803641" cy="803641"/>
      </dsp:txXfrm>
    </dsp:sp>
    <dsp:sp modelId="{6763C11E-5EFD-4B99-9702-6F814781A239}">
      <dsp:nvSpPr>
        <dsp:cNvPr id="0" name=""/>
        <dsp:cNvSpPr/>
      </dsp:nvSpPr>
      <dsp:spPr>
        <a:xfrm>
          <a:off x="9524275" y="1605112"/>
          <a:ext cx="2273043" cy="1986925"/>
        </a:xfrm>
        <a:prstGeom prst="rightArrow">
          <a:avLst>
            <a:gd name="adj1" fmla="val 70000"/>
            <a:gd name="adj2" fmla="val 50000"/>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sz="1200" kern="1200" dirty="0"/>
            <a:t>“</a:t>
          </a:r>
          <a:r>
            <a:rPr lang="en-US" sz="900" kern="1200" dirty="0"/>
            <a:t>listening_history.csv”, “seed.csv”, “lyrics.csv”, “tracks_metadata.csv”, and “artist_similarity.csv”</a:t>
          </a:r>
          <a:endParaRPr lang="en-US" sz="1200" kern="1200" dirty="0"/>
        </a:p>
      </dsp:txBody>
      <dsp:txXfrm>
        <a:off x="10092536" y="1903151"/>
        <a:ext cx="1108108" cy="1390847"/>
      </dsp:txXfrm>
    </dsp:sp>
    <dsp:sp modelId="{98E77DE8-79C5-4276-A451-3FA16ACBAB6D}">
      <dsp:nvSpPr>
        <dsp:cNvPr id="0" name=""/>
        <dsp:cNvSpPr/>
      </dsp:nvSpPr>
      <dsp:spPr>
        <a:xfrm>
          <a:off x="8956014" y="2030314"/>
          <a:ext cx="1136521" cy="1136521"/>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Save the information separately into 5 files</a:t>
          </a:r>
        </a:p>
      </dsp:txBody>
      <dsp:txXfrm>
        <a:off x="9122454" y="2196754"/>
        <a:ext cx="803641" cy="8036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6219F-0625-45AE-85CB-8261AC014392}">
      <dsp:nvSpPr>
        <dsp:cNvPr id="0" name=""/>
        <dsp:cNvSpPr/>
      </dsp:nvSpPr>
      <dsp:spPr>
        <a:xfrm>
          <a:off x="559800" y="110483"/>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6471D78-4EEF-46E9-B8FE-3E01AFFB95CF}">
      <dsp:nvSpPr>
        <dsp:cNvPr id="0" name=""/>
        <dsp:cNvSpPr/>
      </dsp:nvSpPr>
      <dsp:spPr>
        <a:xfrm>
          <a:off x="559800" y="180008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t>Hybrid system</a:t>
          </a:r>
        </a:p>
      </dsp:txBody>
      <dsp:txXfrm>
        <a:off x="559800" y="1800089"/>
        <a:ext cx="4320000" cy="648000"/>
      </dsp:txXfrm>
    </dsp:sp>
    <dsp:sp modelId="{0E040B33-6D1D-4A8A-9EC1-CA5FBBE43FAC}">
      <dsp:nvSpPr>
        <dsp:cNvPr id="0" name=""/>
        <dsp:cNvSpPr/>
      </dsp:nvSpPr>
      <dsp:spPr>
        <a:xfrm>
          <a:off x="559800" y="2530696"/>
          <a:ext cx="4320000" cy="171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FontTx/>
            <a:buNone/>
          </a:pPr>
          <a:r>
            <a:rPr lang="en-US" altLang="zh-CN" sz="1700" kern="1200" dirty="0"/>
            <a:t>1. </a:t>
          </a:r>
          <a:r>
            <a:rPr lang="en-US" sz="1700" kern="1200" dirty="0"/>
            <a:t>More dimensions of recommendation is always better</a:t>
          </a:r>
        </a:p>
        <a:p>
          <a:pPr marL="0" lvl="0" indent="0" algn="l" defTabSz="755650">
            <a:lnSpc>
              <a:spcPct val="100000"/>
            </a:lnSpc>
            <a:spcBef>
              <a:spcPct val="0"/>
            </a:spcBef>
            <a:spcAft>
              <a:spcPct val="35000"/>
            </a:spcAft>
            <a:buFontTx/>
            <a:buNone/>
          </a:pPr>
          <a:r>
            <a:rPr lang="en-US" altLang="zh-CN" sz="1700" kern="1200" dirty="0"/>
            <a:t>2. </a:t>
          </a:r>
          <a:r>
            <a:rPr lang="en-US" sz="1700" kern="1200" dirty="0"/>
            <a:t>Google naturally combined plenty of recommendation strategies in its wide and deep recommendation system with neural networks and ensemble methods.</a:t>
          </a:r>
        </a:p>
      </dsp:txBody>
      <dsp:txXfrm>
        <a:off x="559800" y="2530696"/>
        <a:ext cx="4320000" cy="1710158"/>
      </dsp:txXfrm>
    </dsp:sp>
    <dsp:sp modelId="{0D283F9A-45A6-4868-BC97-90C7810A59E3}">
      <dsp:nvSpPr>
        <dsp:cNvPr id="0" name=""/>
        <dsp:cNvSpPr/>
      </dsp:nvSpPr>
      <dsp:spPr>
        <a:xfrm>
          <a:off x="5635800" y="110483"/>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88C96E-A295-4764-990B-D7A8706E16C3}">
      <dsp:nvSpPr>
        <dsp:cNvPr id="0" name=""/>
        <dsp:cNvSpPr/>
      </dsp:nvSpPr>
      <dsp:spPr>
        <a:xfrm>
          <a:off x="5635800" y="180008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t>New Ideas</a:t>
          </a:r>
        </a:p>
      </dsp:txBody>
      <dsp:txXfrm>
        <a:off x="5635800" y="1800089"/>
        <a:ext cx="4320000" cy="648000"/>
      </dsp:txXfrm>
    </dsp:sp>
    <dsp:sp modelId="{F30FB494-7BA2-42B0-99AB-B07F401E16F8}">
      <dsp:nvSpPr>
        <dsp:cNvPr id="0" name=""/>
        <dsp:cNvSpPr/>
      </dsp:nvSpPr>
      <dsp:spPr>
        <a:xfrm>
          <a:off x="5635800" y="2530696"/>
          <a:ext cx="4320000" cy="171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altLang="zh-CN" sz="1700" kern="1200" dirty="0"/>
            <a:t>1. </a:t>
          </a:r>
          <a:r>
            <a:rPr lang="en-US" sz="1700" kern="1200" dirty="0"/>
            <a:t>User2vec</a:t>
          </a:r>
        </a:p>
        <a:p>
          <a:pPr marL="0" lvl="0" indent="0" algn="l" defTabSz="755650">
            <a:lnSpc>
              <a:spcPct val="100000"/>
            </a:lnSpc>
            <a:spcBef>
              <a:spcPct val="0"/>
            </a:spcBef>
            <a:spcAft>
              <a:spcPct val="35000"/>
            </a:spcAft>
            <a:buNone/>
          </a:pPr>
          <a:r>
            <a:rPr lang="en-US" altLang="zh-CN" sz="1700" kern="1200" dirty="0"/>
            <a:t>2. </a:t>
          </a:r>
          <a:r>
            <a:rPr lang="en-US" sz="1700" kern="1200" dirty="0"/>
            <a:t>Graph algorithms</a:t>
          </a:r>
        </a:p>
        <a:p>
          <a:pPr marL="0" lvl="0" indent="0" algn="l" defTabSz="755650">
            <a:lnSpc>
              <a:spcPct val="100000"/>
            </a:lnSpc>
            <a:spcBef>
              <a:spcPct val="0"/>
            </a:spcBef>
            <a:spcAft>
              <a:spcPct val="35000"/>
            </a:spcAft>
            <a:buNone/>
          </a:pPr>
          <a:r>
            <a:rPr lang="en-US" altLang="zh-CN" sz="1700" kern="1200" dirty="0"/>
            <a:t>3. </a:t>
          </a:r>
          <a:r>
            <a:rPr lang="en-US" sz="1700" kern="1200" dirty="0"/>
            <a:t>Content-based filtering using music audio</a:t>
          </a:r>
        </a:p>
      </dsp:txBody>
      <dsp:txXfrm>
        <a:off x="5635800" y="2530696"/>
        <a:ext cx="4320000" cy="171015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7DC76E-BAD8-45A4-A5E8-041B93799951}" type="datetimeFigureOut">
              <a:rPr lang="en-US" smtClean="0"/>
              <a:t>5/7/2020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739F9-0BFD-472A-844F-C22A675E0761}" type="slidenum">
              <a:rPr lang="en-US" smtClean="0"/>
              <a:t>‹#›</a:t>
            </a:fld>
            <a:endParaRPr lang="en-US"/>
          </a:p>
        </p:txBody>
      </p:sp>
    </p:spTree>
    <p:extLst>
      <p:ext uri="{BB962C8B-B14F-4D97-AF65-F5344CB8AC3E}">
        <p14:creationId xmlns:p14="http://schemas.microsoft.com/office/powerpoint/2010/main" val="312397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e4b334181_5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7e4b334181_5_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7e4b334181_5_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00add021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00add021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4c92ed90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4c92ed90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6e6bbde1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6e6bbde1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74df5e716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74df5e716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739F9-0BFD-472A-844F-C22A675E0761}" type="slidenum">
              <a:rPr lang="en-US" smtClean="0"/>
              <a:t>2</a:t>
            </a:fld>
            <a:endParaRPr lang="en-US"/>
          </a:p>
        </p:txBody>
      </p:sp>
    </p:spTree>
    <p:extLst>
      <p:ext uri="{BB962C8B-B14F-4D97-AF65-F5344CB8AC3E}">
        <p14:creationId xmlns:p14="http://schemas.microsoft.com/office/powerpoint/2010/main" val="305740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739F9-0BFD-472A-844F-C22A675E0761}" type="slidenum">
              <a:rPr lang="en-US" smtClean="0"/>
              <a:t>4</a:t>
            </a:fld>
            <a:endParaRPr lang="en-US"/>
          </a:p>
        </p:txBody>
      </p:sp>
    </p:spTree>
    <p:extLst>
      <p:ext uri="{BB962C8B-B14F-4D97-AF65-F5344CB8AC3E}">
        <p14:creationId xmlns:p14="http://schemas.microsoft.com/office/powerpoint/2010/main" val="4194676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749e174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749e174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6e6bbde1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6e6bbde1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74df5e71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74df5e71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00add021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00add021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00add021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00add021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00add021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00add021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E9E1-1EAE-4096-B542-06318F93B7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3A1F73-2007-40B2-94DE-3DBF8383C9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3467D-A05F-43E2-BF02-85C105CA18B4}"/>
              </a:ext>
            </a:extLst>
          </p:cNvPr>
          <p:cNvSpPr>
            <a:spLocks noGrp="1"/>
          </p:cNvSpPr>
          <p:nvPr>
            <p:ph type="dt" sz="half" idx="10"/>
          </p:nvPr>
        </p:nvSpPr>
        <p:spPr/>
        <p:txBody>
          <a:bodyPr/>
          <a:lstStyle/>
          <a:p>
            <a:fld id="{0766CE86-0FDA-4C3D-B730-1ED04E1C6B13}" type="datetime1">
              <a:rPr lang="en-US" smtClean="0"/>
              <a:t>5/7/2020</a:t>
            </a:fld>
            <a:endParaRPr lang="en-US"/>
          </a:p>
        </p:txBody>
      </p:sp>
      <p:sp>
        <p:nvSpPr>
          <p:cNvPr id="5" name="Footer Placeholder 4">
            <a:extLst>
              <a:ext uri="{FF2B5EF4-FFF2-40B4-BE49-F238E27FC236}">
                <a16:creationId xmlns:a16="http://schemas.microsoft.com/office/drawing/2014/main" id="{F07C986E-8D91-43DB-B25E-5F21CD056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EEC74-6533-42D3-B488-71BC2131237C}"/>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825620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6395-AE97-4746-BDAC-96464D5C66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DD991-CC68-42D3-8035-81DE5F31DA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EC6DF5-7B47-4190-A76D-F9BACF6A3A1A}"/>
              </a:ext>
            </a:extLst>
          </p:cNvPr>
          <p:cNvSpPr>
            <a:spLocks noGrp="1"/>
          </p:cNvSpPr>
          <p:nvPr>
            <p:ph type="dt" sz="half" idx="10"/>
          </p:nvPr>
        </p:nvSpPr>
        <p:spPr/>
        <p:txBody>
          <a:bodyPr/>
          <a:lstStyle/>
          <a:p>
            <a:fld id="{041C72AF-F412-4268-A99A-BB226FE71268}" type="datetime1">
              <a:rPr lang="en-US" smtClean="0"/>
              <a:t>5/7/2020</a:t>
            </a:fld>
            <a:endParaRPr lang="en-US"/>
          </a:p>
        </p:txBody>
      </p:sp>
      <p:sp>
        <p:nvSpPr>
          <p:cNvPr id="5" name="Footer Placeholder 4">
            <a:extLst>
              <a:ext uri="{FF2B5EF4-FFF2-40B4-BE49-F238E27FC236}">
                <a16:creationId xmlns:a16="http://schemas.microsoft.com/office/drawing/2014/main" id="{2ABDB476-61EF-492F-96CA-264108306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94838-6290-4D7A-88DD-A64164407479}"/>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3024077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70557E-02BB-43D9-B823-E17667772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6A25C8-B693-42A5-8B32-77E1FBE144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A0EB7-C4CF-4B8C-A6F1-EBC8B761790D}"/>
              </a:ext>
            </a:extLst>
          </p:cNvPr>
          <p:cNvSpPr>
            <a:spLocks noGrp="1"/>
          </p:cNvSpPr>
          <p:nvPr>
            <p:ph type="dt" sz="half" idx="10"/>
          </p:nvPr>
        </p:nvSpPr>
        <p:spPr/>
        <p:txBody>
          <a:bodyPr/>
          <a:lstStyle/>
          <a:p>
            <a:fld id="{C2032D49-4001-41FD-9B8A-D456A3784010}" type="datetime1">
              <a:rPr lang="en-US" smtClean="0"/>
              <a:t>5/7/2020</a:t>
            </a:fld>
            <a:endParaRPr lang="en-US"/>
          </a:p>
        </p:txBody>
      </p:sp>
      <p:sp>
        <p:nvSpPr>
          <p:cNvPr id="5" name="Footer Placeholder 4">
            <a:extLst>
              <a:ext uri="{FF2B5EF4-FFF2-40B4-BE49-F238E27FC236}">
                <a16:creationId xmlns:a16="http://schemas.microsoft.com/office/drawing/2014/main" id="{24D98F84-694E-490D-B44A-5AD6204DF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5AA8E-A873-43C7-88FA-3EE31DE4FFF4}"/>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3827522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2885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18" name="Google Shape;18;p4"/>
          <p:cNvSpPr txBox="1">
            <a:spLocks noGrp="1"/>
          </p:cNvSpPr>
          <p:nvPr>
            <p:ph type="body" idx="1"/>
          </p:nvPr>
        </p:nvSpPr>
        <p:spPr>
          <a:xfrm>
            <a:off x="415600" y="1028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79134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1A1C-8938-46FE-9109-C1FC6D444C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14B43-C1C8-49DE-A0AB-615FB75EC0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EBCC6-BCD5-417F-88B3-B4841ADBE365}"/>
              </a:ext>
            </a:extLst>
          </p:cNvPr>
          <p:cNvSpPr>
            <a:spLocks noGrp="1"/>
          </p:cNvSpPr>
          <p:nvPr>
            <p:ph type="dt" sz="half" idx="10"/>
          </p:nvPr>
        </p:nvSpPr>
        <p:spPr/>
        <p:txBody>
          <a:bodyPr/>
          <a:lstStyle/>
          <a:p>
            <a:fld id="{C4A142A2-F319-4CC6-9DC1-74290DAF7222}" type="datetime1">
              <a:rPr lang="en-US" smtClean="0"/>
              <a:t>5/7/2020</a:t>
            </a:fld>
            <a:endParaRPr lang="en-US"/>
          </a:p>
        </p:txBody>
      </p:sp>
      <p:sp>
        <p:nvSpPr>
          <p:cNvPr id="5" name="Footer Placeholder 4">
            <a:extLst>
              <a:ext uri="{FF2B5EF4-FFF2-40B4-BE49-F238E27FC236}">
                <a16:creationId xmlns:a16="http://schemas.microsoft.com/office/drawing/2014/main" id="{8A6D8333-1F74-450A-95F9-73510224C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BBB98A-5C7B-4381-872A-0F568B6E7B4C}"/>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3172999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B99E-259A-4B4C-9AF7-6F3CD3B03F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E33DA3-17C2-48A9-ACF9-5AFF30FFED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7E173F-ED9C-49DC-9ED4-1011C69B558B}"/>
              </a:ext>
            </a:extLst>
          </p:cNvPr>
          <p:cNvSpPr>
            <a:spLocks noGrp="1"/>
          </p:cNvSpPr>
          <p:nvPr>
            <p:ph type="dt" sz="half" idx="10"/>
          </p:nvPr>
        </p:nvSpPr>
        <p:spPr/>
        <p:txBody>
          <a:bodyPr/>
          <a:lstStyle/>
          <a:p>
            <a:fld id="{94949A13-A901-4BC8-B840-4821F0709DAF}" type="datetime1">
              <a:rPr lang="en-US" smtClean="0"/>
              <a:t>5/7/2020</a:t>
            </a:fld>
            <a:endParaRPr lang="en-US"/>
          </a:p>
        </p:txBody>
      </p:sp>
      <p:sp>
        <p:nvSpPr>
          <p:cNvPr id="5" name="Footer Placeholder 4">
            <a:extLst>
              <a:ext uri="{FF2B5EF4-FFF2-40B4-BE49-F238E27FC236}">
                <a16:creationId xmlns:a16="http://schemas.microsoft.com/office/drawing/2014/main" id="{77D274F7-E43D-40B8-B674-313BF5AFA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2F41B-DBB2-4DA3-86B8-51DD7421526A}"/>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182543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A744-B2BE-46F3-A82C-3922BA5E6A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AF4EB3-A6C9-47DC-8D26-6525B8B8D7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DF4147-3477-4215-BAED-79F5C1A2FA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FCECF4-6E09-4F1D-9B6F-DEFAAA3E07C2}"/>
              </a:ext>
            </a:extLst>
          </p:cNvPr>
          <p:cNvSpPr>
            <a:spLocks noGrp="1"/>
          </p:cNvSpPr>
          <p:nvPr>
            <p:ph type="dt" sz="half" idx="10"/>
          </p:nvPr>
        </p:nvSpPr>
        <p:spPr/>
        <p:txBody>
          <a:bodyPr/>
          <a:lstStyle/>
          <a:p>
            <a:fld id="{04A3845E-6C12-40CE-AAA1-51E2CA3AD627}" type="datetime1">
              <a:rPr lang="en-US" smtClean="0"/>
              <a:t>5/7/2020</a:t>
            </a:fld>
            <a:endParaRPr lang="en-US"/>
          </a:p>
        </p:txBody>
      </p:sp>
      <p:sp>
        <p:nvSpPr>
          <p:cNvPr id="6" name="Footer Placeholder 5">
            <a:extLst>
              <a:ext uri="{FF2B5EF4-FFF2-40B4-BE49-F238E27FC236}">
                <a16:creationId xmlns:a16="http://schemas.microsoft.com/office/drawing/2014/main" id="{E5EA14EF-DF7E-4880-A272-1B593B87E5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6DF5E0-508C-4F44-A22A-917102EB2635}"/>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100505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2009-B5F5-4533-944E-6CFC796F20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ED9110-45F4-4593-9175-0D5F15FE2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12F7A4-9E35-4712-8652-513008BDAC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B2600B-066A-40D3-8AA1-410954916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401D48-FD10-4915-8097-CDC385CA0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C2C600-9793-4739-8F9D-80A23A4F48A2}"/>
              </a:ext>
            </a:extLst>
          </p:cNvPr>
          <p:cNvSpPr>
            <a:spLocks noGrp="1"/>
          </p:cNvSpPr>
          <p:nvPr>
            <p:ph type="dt" sz="half" idx="10"/>
          </p:nvPr>
        </p:nvSpPr>
        <p:spPr/>
        <p:txBody>
          <a:bodyPr/>
          <a:lstStyle/>
          <a:p>
            <a:fld id="{51EEF15C-F500-4C4D-8C22-BC874B6069D1}" type="datetime1">
              <a:rPr lang="en-US" smtClean="0"/>
              <a:t>5/7/2020</a:t>
            </a:fld>
            <a:endParaRPr lang="en-US"/>
          </a:p>
        </p:txBody>
      </p:sp>
      <p:sp>
        <p:nvSpPr>
          <p:cNvPr id="8" name="Footer Placeholder 7">
            <a:extLst>
              <a:ext uri="{FF2B5EF4-FFF2-40B4-BE49-F238E27FC236}">
                <a16:creationId xmlns:a16="http://schemas.microsoft.com/office/drawing/2014/main" id="{CAC58441-0BDA-4CC5-AFA0-9B8EA22C7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27D530-AEC9-4A16-89C3-EC7B4DB5F3E2}"/>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2763036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70A4-39C4-4BF8-91C7-A9AFAF411B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D113E-3EAA-4316-AA69-B1E2D20F04FA}"/>
              </a:ext>
            </a:extLst>
          </p:cNvPr>
          <p:cNvSpPr>
            <a:spLocks noGrp="1"/>
          </p:cNvSpPr>
          <p:nvPr>
            <p:ph type="dt" sz="half" idx="10"/>
          </p:nvPr>
        </p:nvSpPr>
        <p:spPr/>
        <p:txBody>
          <a:bodyPr/>
          <a:lstStyle/>
          <a:p>
            <a:fld id="{5CC13864-CADF-4ECA-BD5D-4CCC56EF23D0}" type="datetime1">
              <a:rPr lang="en-US" smtClean="0"/>
              <a:t>5/7/2020</a:t>
            </a:fld>
            <a:endParaRPr lang="en-US"/>
          </a:p>
        </p:txBody>
      </p:sp>
      <p:sp>
        <p:nvSpPr>
          <p:cNvPr id="4" name="Footer Placeholder 3">
            <a:extLst>
              <a:ext uri="{FF2B5EF4-FFF2-40B4-BE49-F238E27FC236}">
                <a16:creationId xmlns:a16="http://schemas.microsoft.com/office/drawing/2014/main" id="{274653D3-9E03-462B-8DFB-9F872EBB31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758FB4-3079-4783-AC47-19E141891F29}"/>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1312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364E0E-AB5F-4F87-B2E5-A40FC07477CB}"/>
              </a:ext>
            </a:extLst>
          </p:cNvPr>
          <p:cNvSpPr>
            <a:spLocks noGrp="1"/>
          </p:cNvSpPr>
          <p:nvPr>
            <p:ph type="dt" sz="half" idx="10"/>
          </p:nvPr>
        </p:nvSpPr>
        <p:spPr/>
        <p:txBody>
          <a:bodyPr/>
          <a:lstStyle/>
          <a:p>
            <a:fld id="{B6DCB5A0-743F-403A-8EA8-0A1CCE1BAB77}" type="datetime1">
              <a:rPr lang="en-US" smtClean="0"/>
              <a:t>5/7/2020</a:t>
            </a:fld>
            <a:endParaRPr lang="en-US"/>
          </a:p>
        </p:txBody>
      </p:sp>
      <p:sp>
        <p:nvSpPr>
          <p:cNvPr id="3" name="Footer Placeholder 2">
            <a:extLst>
              <a:ext uri="{FF2B5EF4-FFF2-40B4-BE49-F238E27FC236}">
                <a16:creationId xmlns:a16="http://schemas.microsoft.com/office/drawing/2014/main" id="{4B94364A-263E-4C4A-BC46-3F0A027BDB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82CC6A-8144-4729-AA5A-373CBEED7226}"/>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3973236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2F2E-3F1D-46CE-AAAD-0E3FED745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5896CF-E96F-4B4A-B4AF-D1CCA1350D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8CF73-D523-47A8-BE6D-E549FF4FC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24480-8EA9-4B55-85FD-BB333875D25A}"/>
              </a:ext>
            </a:extLst>
          </p:cNvPr>
          <p:cNvSpPr>
            <a:spLocks noGrp="1"/>
          </p:cNvSpPr>
          <p:nvPr>
            <p:ph type="dt" sz="half" idx="10"/>
          </p:nvPr>
        </p:nvSpPr>
        <p:spPr/>
        <p:txBody>
          <a:bodyPr/>
          <a:lstStyle/>
          <a:p>
            <a:fld id="{9FD4D94E-546E-4F0C-B0EC-791D5745DA0C}" type="datetime1">
              <a:rPr lang="en-US" smtClean="0"/>
              <a:t>5/7/2020</a:t>
            </a:fld>
            <a:endParaRPr lang="en-US"/>
          </a:p>
        </p:txBody>
      </p:sp>
      <p:sp>
        <p:nvSpPr>
          <p:cNvPr id="6" name="Footer Placeholder 5">
            <a:extLst>
              <a:ext uri="{FF2B5EF4-FFF2-40B4-BE49-F238E27FC236}">
                <a16:creationId xmlns:a16="http://schemas.microsoft.com/office/drawing/2014/main" id="{A9A18DC1-8027-44E8-A9AA-F4287F726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AD297-F706-4378-8782-A2B67F845BF7}"/>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3467832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98A3-FE46-4E38-91F7-A0B1289047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8C2CB7-24D5-4564-B531-A354B7727A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CF5085-AF85-4797-BFDE-88E502E7C5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DDE31-EA64-4AD4-B7D8-46F3E07C51B9}"/>
              </a:ext>
            </a:extLst>
          </p:cNvPr>
          <p:cNvSpPr>
            <a:spLocks noGrp="1"/>
          </p:cNvSpPr>
          <p:nvPr>
            <p:ph type="dt" sz="half" idx="10"/>
          </p:nvPr>
        </p:nvSpPr>
        <p:spPr/>
        <p:txBody>
          <a:bodyPr/>
          <a:lstStyle/>
          <a:p>
            <a:fld id="{2F704A98-30B8-45C9-81E3-9DCFCBFB50D3}" type="datetime1">
              <a:rPr lang="en-US" smtClean="0"/>
              <a:t>5/7/2020</a:t>
            </a:fld>
            <a:endParaRPr lang="en-US"/>
          </a:p>
        </p:txBody>
      </p:sp>
      <p:sp>
        <p:nvSpPr>
          <p:cNvPr id="6" name="Footer Placeholder 5">
            <a:extLst>
              <a:ext uri="{FF2B5EF4-FFF2-40B4-BE49-F238E27FC236}">
                <a16:creationId xmlns:a16="http://schemas.microsoft.com/office/drawing/2014/main" id="{09B7818A-6A86-4D92-98EF-40CBE3A4AC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B78F90-5FF4-4164-BBC7-FCD83FC8F4E6}"/>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2419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7851C-CB1E-43C9-8BBA-B6FBF846C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6C036B-8055-4F48-AF2A-1410414497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A1020-3985-4A8B-AE56-873A4161ED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EB17AC-782C-45D1-B9AA-D5AA8EC0CBF0}" type="datetime1">
              <a:rPr lang="en-US" smtClean="0"/>
              <a:t>5/7/2020</a:t>
            </a:fld>
            <a:endParaRPr lang="en-US"/>
          </a:p>
        </p:txBody>
      </p:sp>
      <p:sp>
        <p:nvSpPr>
          <p:cNvPr id="5" name="Footer Placeholder 4">
            <a:extLst>
              <a:ext uri="{FF2B5EF4-FFF2-40B4-BE49-F238E27FC236}">
                <a16:creationId xmlns:a16="http://schemas.microsoft.com/office/drawing/2014/main" id="{D472A3CE-98AC-4D00-BA1D-22F7CC18F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A4A7E5-DF10-4894-BF9D-13647AC629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DBED1F-091A-4032-9F48-CA688938ACD9}" type="slidenum">
              <a:rPr lang="en-US" smtClean="0"/>
              <a:t>‹#›</a:t>
            </a:fld>
            <a:endParaRPr lang="en-US"/>
          </a:p>
        </p:txBody>
      </p:sp>
    </p:spTree>
    <p:extLst>
      <p:ext uri="{BB962C8B-B14F-4D97-AF65-F5344CB8AC3E}">
        <p14:creationId xmlns:p14="http://schemas.microsoft.com/office/powerpoint/2010/main" val="2442845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millionsongdataset.com/tasteprofile/" TargetMode="External"/><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millionsongdataset.com/musixmatch/" TargetMode="External"/><Relationship Id="rId5" Type="http://schemas.openxmlformats.org/officeDocument/2006/relationships/image" Target="../media/image11.png"/><Relationship Id="rId4" Type="http://schemas.openxmlformats.org/officeDocument/2006/relationships/hyperlink" Target="http://millionsongdataset.com/pages/getting-dataset/"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p:nvPr/>
        </p:nvSpPr>
        <p:spPr>
          <a:xfrm>
            <a:off x="0" y="0"/>
            <a:ext cx="12192000" cy="6858000"/>
          </a:xfrm>
          <a:prstGeom prst="rect">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pic>
        <p:nvPicPr>
          <p:cNvPr id="151" name="Google Shape;151;p27" descr="A close up of a light&#10;&#10;Description automatically generated"/>
          <p:cNvPicPr preferRelativeResize="0"/>
          <p:nvPr/>
        </p:nvPicPr>
        <p:blipFill rotWithShape="1">
          <a:blip r:embed="rId3">
            <a:alphaModFix/>
          </a:blip>
          <a:srcRect l="16228" t="9091" r="29764" b="1"/>
          <a:stretch/>
        </p:blipFill>
        <p:spPr>
          <a:xfrm>
            <a:off x="3523488" y="11"/>
            <a:ext cx="8668512" cy="6857991"/>
          </a:xfrm>
          <a:prstGeom prst="rect">
            <a:avLst/>
          </a:prstGeom>
          <a:noFill/>
          <a:ln>
            <a:noFill/>
          </a:ln>
        </p:spPr>
      </p:pic>
      <p:sp>
        <p:nvSpPr>
          <p:cNvPr id="152" name="Google Shape;152;p27"/>
          <p:cNvSpPr/>
          <p:nvPr/>
        </p:nvSpPr>
        <p:spPr>
          <a:xfrm>
            <a:off x="3" y="0"/>
            <a:ext cx="9339205"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53" name="Google Shape;153;p27"/>
          <p:cNvSpPr txBox="1">
            <a:spLocks noGrp="1"/>
          </p:cNvSpPr>
          <p:nvPr>
            <p:ph type="ctrTitle"/>
          </p:nvPr>
        </p:nvSpPr>
        <p:spPr>
          <a:xfrm>
            <a:off x="477981" y="1122363"/>
            <a:ext cx="6424135" cy="3204133"/>
          </a:xfrm>
          <a:prstGeom prst="rect">
            <a:avLst/>
          </a:prstGeom>
          <a:noFill/>
          <a:ln>
            <a:noFill/>
          </a:ln>
        </p:spPr>
        <p:txBody>
          <a:bodyPr spcFirstLastPara="1" vert="horz" wrap="square" lIns="91433" tIns="45700" rIns="91433" bIns="45700" rtlCol="0" anchor="b" anchorCtr="0">
            <a:noAutofit/>
          </a:bodyPr>
          <a:lstStyle/>
          <a:p>
            <a:pPr algn="l">
              <a:spcBef>
                <a:spcPts val="0"/>
              </a:spcBef>
              <a:buClr>
                <a:schemeClr val="lt1"/>
              </a:buClr>
              <a:buSzPts val="3600"/>
            </a:pPr>
            <a:r>
              <a:rPr lang="en" dirty="0">
                <a:solidFill>
                  <a:schemeClr val="bg1"/>
                </a:solidFill>
                <a:ea typeface="Economica"/>
                <a:cs typeface="Economica"/>
                <a:sym typeface="Economica"/>
              </a:rPr>
              <a:t>THE MILLION SONG RECOMMENDATION SYSTEM</a:t>
            </a:r>
            <a:endParaRPr dirty="0">
              <a:solidFill>
                <a:schemeClr val="bg1"/>
              </a:solidFill>
              <a:ea typeface="Economica"/>
              <a:cs typeface="Economica"/>
              <a:sym typeface="Economica"/>
            </a:endParaRPr>
          </a:p>
        </p:txBody>
      </p:sp>
      <p:sp>
        <p:nvSpPr>
          <p:cNvPr id="154" name="Google Shape;154;p27"/>
          <p:cNvSpPr txBox="1">
            <a:spLocks noGrp="1"/>
          </p:cNvSpPr>
          <p:nvPr>
            <p:ph type="subTitle" idx="1"/>
          </p:nvPr>
        </p:nvSpPr>
        <p:spPr>
          <a:xfrm>
            <a:off x="477981" y="4872922"/>
            <a:ext cx="3977640" cy="1621823"/>
          </a:xfrm>
          <a:prstGeom prst="rect">
            <a:avLst/>
          </a:prstGeom>
          <a:noFill/>
          <a:ln>
            <a:noFill/>
          </a:ln>
          <a:effectLst>
            <a:outerShdw blurRad="149987" dist="250190" dir="8460000" algn="ctr">
              <a:srgbClr val="000000">
                <a:alpha val="27843"/>
              </a:srgbClr>
            </a:outerShdw>
          </a:effectLst>
        </p:spPr>
        <p:txBody>
          <a:bodyPr spcFirstLastPara="1" vert="horz" wrap="square" lIns="91433" tIns="45700" rIns="91433" bIns="45700" rtlCol="0" anchor="t" anchorCtr="0">
            <a:noAutofit/>
          </a:bodyPr>
          <a:lstStyle/>
          <a:p>
            <a:pPr algn="l">
              <a:lnSpc>
                <a:spcPct val="80000"/>
              </a:lnSpc>
              <a:spcBef>
                <a:spcPts val="0"/>
              </a:spcBef>
              <a:buClr>
                <a:schemeClr val="lt1"/>
              </a:buClr>
              <a:buSzPts val="1400"/>
            </a:pPr>
            <a:r>
              <a:rPr lang="en" sz="1867" dirty="0">
                <a:solidFill>
                  <a:schemeClr val="bg1"/>
                </a:solidFill>
                <a:latin typeface="Open Sans"/>
                <a:ea typeface="Open Sans"/>
                <a:cs typeface="Open Sans"/>
                <a:sym typeface="Open Sans"/>
              </a:rPr>
              <a:t>GROUP 1</a:t>
            </a:r>
            <a:endParaRPr sz="1467" dirty="0">
              <a:solidFill>
                <a:schemeClr val="bg1"/>
              </a:solidFill>
              <a:latin typeface="Open Sans"/>
              <a:ea typeface="Open Sans"/>
              <a:cs typeface="Open Sans"/>
              <a:sym typeface="Open Sans"/>
            </a:endParaRPr>
          </a:p>
          <a:p>
            <a:pPr marL="338658" indent="-330192" algn="l">
              <a:lnSpc>
                <a:spcPct val="80000"/>
              </a:lnSpc>
              <a:spcBef>
                <a:spcPts val="1067"/>
              </a:spcBef>
              <a:buClr>
                <a:schemeClr val="lt1"/>
              </a:buClr>
              <a:buSzPts val="1100"/>
              <a:buFont typeface="Open Sans"/>
              <a:buChar char="▪"/>
            </a:pPr>
            <a:r>
              <a:rPr lang="en" sz="1467" dirty="0">
                <a:solidFill>
                  <a:schemeClr val="bg1"/>
                </a:solidFill>
                <a:latin typeface="Open Sans"/>
                <a:ea typeface="Open Sans"/>
                <a:cs typeface="Open Sans"/>
                <a:sym typeface="Open Sans"/>
              </a:rPr>
              <a:t>JIE LU</a:t>
            </a:r>
            <a:endParaRPr sz="1467" dirty="0">
              <a:solidFill>
                <a:schemeClr val="bg1"/>
              </a:solidFill>
              <a:latin typeface="Open Sans"/>
              <a:ea typeface="Open Sans"/>
              <a:cs typeface="Open Sans"/>
              <a:sym typeface="Open Sans"/>
            </a:endParaRPr>
          </a:p>
          <a:p>
            <a:pPr marL="338658" indent="-330192" algn="l">
              <a:lnSpc>
                <a:spcPct val="80000"/>
              </a:lnSpc>
              <a:spcBef>
                <a:spcPts val="1067"/>
              </a:spcBef>
              <a:buClr>
                <a:schemeClr val="lt1"/>
              </a:buClr>
              <a:buSzPts val="1100"/>
              <a:buFont typeface="Open Sans"/>
              <a:buChar char="▪"/>
            </a:pPr>
            <a:r>
              <a:rPr lang="en" sz="1467" dirty="0">
                <a:solidFill>
                  <a:schemeClr val="bg1"/>
                </a:solidFill>
                <a:latin typeface="Open Sans"/>
                <a:ea typeface="Open Sans"/>
                <a:cs typeface="Open Sans"/>
                <a:sym typeface="Open Sans"/>
              </a:rPr>
              <a:t>CHAOYING BAO</a:t>
            </a:r>
            <a:endParaRPr sz="1467" dirty="0">
              <a:solidFill>
                <a:schemeClr val="bg1"/>
              </a:solidFill>
              <a:latin typeface="Open Sans"/>
              <a:ea typeface="Open Sans"/>
              <a:cs typeface="Open Sans"/>
              <a:sym typeface="Open Sans"/>
            </a:endParaRPr>
          </a:p>
          <a:p>
            <a:pPr marL="338658" indent="-330192" algn="l">
              <a:lnSpc>
                <a:spcPct val="80000"/>
              </a:lnSpc>
              <a:spcBef>
                <a:spcPts val="1067"/>
              </a:spcBef>
              <a:buClr>
                <a:schemeClr val="lt1"/>
              </a:buClr>
              <a:buSzPts val="1100"/>
              <a:buFont typeface="Open Sans"/>
              <a:buChar char="▪"/>
            </a:pPr>
            <a:r>
              <a:rPr lang="en" sz="1467" dirty="0">
                <a:solidFill>
                  <a:schemeClr val="bg1"/>
                </a:solidFill>
                <a:latin typeface="Open Sans"/>
                <a:ea typeface="Open Sans"/>
                <a:cs typeface="Open Sans"/>
                <a:sym typeface="Open Sans"/>
              </a:rPr>
              <a:t>YIHAO LI</a:t>
            </a:r>
            <a:endParaRPr sz="1467" dirty="0">
              <a:solidFill>
                <a:schemeClr val="bg1"/>
              </a:solidFill>
              <a:latin typeface="Open Sans"/>
              <a:ea typeface="Open Sans"/>
              <a:cs typeface="Open Sans"/>
              <a:sym typeface="Open Sans"/>
            </a:endParaRPr>
          </a:p>
          <a:p>
            <a:pPr marL="338658" indent="-330192" algn="l">
              <a:lnSpc>
                <a:spcPct val="80000"/>
              </a:lnSpc>
              <a:spcBef>
                <a:spcPts val="1067"/>
              </a:spcBef>
              <a:buClr>
                <a:schemeClr val="lt1"/>
              </a:buClr>
              <a:buSzPts val="1100"/>
              <a:buFont typeface="Open Sans"/>
              <a:buChar char="▪"/>
            </a:pPr>
            <a:r>
              <a:rPr lang="en" sz="1467" dirty="0">
                <a:solidFill>
                  <a:schemeClr val="bg1"/>
                </a:solidFill>
                <a:latin typeface="Open Sans"/>
                <a:ea typeface="Open Sans"/>
                <a:cs typeface="Open Sans"/>
                <a:sym typeface="Open Sans"/>
              </a:rPr>
              <a:t>TRAM NGOC LE</a:t>
            </a:r>
            <a:endParaRPr sz="1467" dirty="0">
              <a:solidFill>
                <a:schemeClr val="bg1"/>
              </a:solidFill>
              <a:latin typeface="Open Sans"/>
              <a:ea typeface="Open Sans"/>
              <a:cs typeface="Open Sans"/>
              <a:sym typeface="Open Sans"/>
            </a:endParaRPr>
          </a:p>
        </p:txBody>
      </p:sp>
      <p:sp>
        <p:nvSpPr>
          <p:cNvPr id="155" name="Google Shape;155;p27"/>
          <p:cNvSpPr/>
          <p:nvPr/>
        </p:nvSpPr>
        <p:spPr>
          <a:xfrm rot="5400000">
            <a:off x="759921" y="346791"/>
            <a:ext cx="146304" cy="704088"/>
          </a:xfrm>
          <a:prstGeom prst="rect">
            <a:avLst/>
          </a:prstGeom>
          <a:solidFill>
            <a:schemeClr val="accent2"/>
          </a:solidFill>
          <a:ln>
            <a:noFill/>
          </a:ln>
        </p:spPr>
        <p:txBody>
          <a:bodyPr spcFirstLastPara="1" wrap="square" lIns="91433" tIns="45700" rIns="91433" bIns="45700" anchor="ctr" anchorCtr="0">
            <a:noAutofit/>
          </a:bodyPr>
          <a:lstStyle/>
          <a:p>
            <a:pPr algn="ctr"/>
            <a:endParaRPr sz="1867">
              <a:solidFill>
                <a:srgbClr val="FFFFFF"/>
              </a:solidFill>
              <a:latin typeface="Calibri"/>
              <a:ea typeface="Calibri"/>
              <a:cs typeface="Calibri"/>
              <a:sym typeface="Calibri"/>
            </a:endParaRPr>
          </a:p>
        </p:txBody>
      </p:sp>
      <p:sp>
        <p:nvSpPr>
          <p:cNvPr id="156" name="Google Shape;156;p27"/>
          <p:cNvSpPr/>
          <p:nvPr/>
        </p:nvSpPr>
        <p:spPr>
          <a:xfrm>
            <a:off x="481029" y="4546920"/>
            <a:ext cx="3977640" cy="18288"/>
          </a:xfrm>
          <a:prstGeom prst="rect">
            <a:avLst/>
          </a:prstGeom>
          <a:solidFill>
            <a:schemeClr val="lt1"/>
          </a:solidFill>
          <a:ln>
            <a:noFill/>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7B16-E1E0-419A-B29A-4928A153AB9A}"/>
              </a:ext>
            </a:extLst>
          </p:cNvPr>
          <p:cNvSpPr>
            <a:spLocks noGrp="1"/>
          </p:cNvSpPr>
          <p:nvPr>
            <p:ph type="title"/>
          </p:nvPr>
        </p:nvSpPr>
        <p:spPr>
          <a:xfrm>
            <a:off x="587833" y="141191"/>
            <a:ext cx="10515600" cy="1325563"/>
          </a:xfrm>
        </p:spPr>
        <p:txBody>
          <a:bodyPr>
            <a:normAutofit/>
          </a:bodyPr>
          <a:lstStyle/>
          <a:p>
            <a:r>
              <a:rPr lang="en" sz="4000" dirty="0"/>
              <a:t>Algorithm Development | Content-</a:t>
            </a:r>
            <a:r>
              <a:rPr lang="en-US" sz="4000" dirty="0"/>
              <a:t>B</a:t>
            </a:r>
            <a:r>
              <a:rPr lang="en" sz="4000" dirty="0"/>
              <a:t>ased </a:t>
            </a:r>
            <a:r>
              <a:rPr lang="en-US" sz="4000" dirty="0"/>
              <a:t>Filtering</a:t>
            </a:r>
          </a:p>
        </p:txBody>
      </p:sp>
      <p:pic>
        <p:nvPicPr>
          <p:cNvPr id="5" name="Content Placeholder 4" descr="A screenshot of a social media post&#10;&#10;Description automatically generated">
            <a:extLst>
              <a:ext uri="{FF2B5EF4-FFF2-40B4-BE49-F238E27FC236}">
                <a16:creationId xmlns:a16="http://schemas.microsoft.com/office/drawing/2014/main" id="{63BA0EE5-A1B5-417D-BE45-A46B8B6C41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676" t="25773" r="4688" b="17716"/>
          <a:stretch/>
        </p:blipFill>
        <p:spPr>
          <a:xfrm>
            <a:off x="587833" y="1854697"/>
            <a:ext cx="10905780" cy="4583425"/>
          </a:xfrm>
        </p:spPr>
      </p:pic>
      <p:sp>
        <p:nvSpPr>
          <p:cNvPr id="3" name="灯片编号占位符 2">
            <a:extLst>
              <a:ext uri="{FF2B5EF4-FFF2-40B4-BE49-F238E27FC236}">
                <a16:creationId xmlns:a16="http://schemas.microsoft.com/office/drawing/2014/main" id="{6376505B-0F32-4D29-9327-832FE0545BDA}"/>
              </a:ext>
            </a:extLst>
          </p:cNvPr>
          <p:cNvSpPr>
            <a:spLocks noGrp="1"/>
          </p:cNvSpPr>
          <p:nvPr>
            <p:ph type="sldNum" sz="quarter" idx="12"/>
          </p:nvPr>
        </p:nvSpPr>
        <p:spPr/>
        <p:txBody>
          <a:bodyPr/>
          <a:lstStyle/>
          <a:p>
            <a:fld id="{52DBED1F-091A-4032-9F48-CA688938ACD9}" type="slidenum">
              <a:rPr lang="en-US" smtClean="0"/>
              <a:t>10</a:t>
            </a:fld>
            <a:endParaRPr lang="en-US"/>
          </a:p>
        </p:txBody>
      </p:sp>
    </p:spTree>
    <p:extLst>
      <p:ext uri="{BB962C8B-B14F-4D97-AF65-F5344CB8AC3E}">
        <p14:creationId xmlns:p14="http://schemas.microsoft.com/office/powerpoint/2010/main" val="332265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477974" y="340449"/>
            <a:ext cx="11360800" cy="763600"/>
          </a:xfrm>
          <a:prstGeom prst="rect">
            <a:avLst/>
          </a:prstGeom>
        </p:spPr>
        <p:txBody>
          <a:bodyPr spcFirstLastPara="1" vert="horz" wrap="square" lIns="121900" tIns="121900" rIns="121900" bIns="121900" rtlCol="0" anchor="t" anchorCtr="0">
            <a:noAutofit/>
          </a:bodyPr>
          <a:lstStyle/>
          <a:p>
            <a:r>
              <a:rPr lang="en" sz="4000" dirty="0"/>
              <a:t>Algorithm Development | Content-Based Filtering </a:t>
            </a:r>
            <a:endParaRPr sz="4000" dirty="0"/>
          </a:p>
        </p:txBody>
      </p:sp>
      <p:pic>
        <p:nvPicPr>
          <p:cNvPr id="133" name="Google Shape;133;p22"/>
          <p:cNvPicPr preferRelativeResize="0"/>
          <p:nvPr/>
        </p:nvPicPr>
        <p:blipFill>
          <a:blip r:embed="rId3">
            <a:alphaModFix/>
          </a:blip>
          <a:stretch>
            <a:fillRect/>
          </a:stretch>
        </p:blipFill>
        <p:spPr>
          <a:xfrm>
            <a:off x="6731238" y="3889818"/>
            <a:ext cx="4797455" cy="2666167"/>
          </a:xfrm>
          <a:prstGeom prst="rect">
            <a:avLst/>
          </a:prstGeom>
          <a:noFill/>
          <a:ln>
            <a:noFill/>
          </a:ln>
        </p:spPr>
      </p:pic>
      <p:pic>
        <p:nvPicPr>
          <p:cNvPr id="134" name="Google Shape;134;p22"/>
          <p:cNvPicPr preferRelativeResize="0"/>
          <p:nvPr/>
        </p:nvPicPr>
        <p:blipFill>
          <a:blip r:embed="rId4">
            <a:alphaModFix/>
          </a:blip>
          <a:stretch>
            <a:fillRect/>
          </a:stretch>
        </p:blipFill>
        <p:spPr>
          <a:xfrm>
            <a:off x="2113474" y="2184986"/>
            <a:ext cx="8089801" cy="1183600"/>
          </a:xfrm>
          <a:prstGeom prst="rect">
            <a:avLst/>
          </a:prstGeom>
          <a:noFill/>
          <a:ln>
            <a:noFill/>
          </a:ln>
        </p:spPr>
      </p:pic>
      <p:pic>
        <p:nvPicPr>
          <p:cNvPr id="135" name="Google Shape;135;p22"/>
          <p:cNvPicPr preferRelativeResize="0"/>
          <p:nvPr/>
        </p:nvPicPr>
        <p:blipFill>
          <a:blip r:embed="rId5">
            <a:alphaModFix/>
          </a:blip>
          <a:stretch>
            <a:fillRect/>
          </a:stretch>
        </p:blipFill>
        <p:spPr>
          <a:xfrm>
            <a:off x="378067" y="3927786"/>
            <a:ext cx="5536770" cy="2628199"/>
          </a:xfrm>
          <a:prstGeom prst="rect">
            <a:avLst/>
          </a:prstGeom>
          <a:noFill/>
          <a:ln>
            <a:noFill/>
          </a:ln>
        </p:spPr>
      </p:pic>
      <p:sp>
        <p:nvSpPr>
          <p:cNvPr id="136" name="Google Shape;136;p22"/>
          <p:cNvSpPr txBox="1"/>
          <p:nvPr/>
        </p:nvSpPr>
        <p:spPr>
          <a:xfrm>
            <a:off x="2412723" y="1746465"/>
            <a:ext cx="7366554" cy="559200"/>
          </a:xfrm>
          <a:prstGeom prst="rect">
            <a:avLst/>
          </a:prstGeom>
          <a:noFill/>
          <a:ln>
            <a:noFill/>
          </a:ln>
        </p:spPr>
        <p:txBody>
          <a:bodyPr spcFirstLastPara="1" wrap="square" lIns="121900" tIns="121900" rIns="121900" bIns="121900" anchor="t" anchorCtr="0">
            <a:noAutofit/>
          </a:bodyPr>
          <a:lstStyle/>
          <a:p>
            <a:pPr marL="64345" algn="ctr">
              <a:buSzPts val="1400"/>
            </a:pPr>
            <a:r>
              <a:rPr lang="en" sz="2000" dirty="0"/>
              <a:t>Method 1: TFIDF for Lyrics</a:t>
            </a:r>
            <a:endParaRPr sz="2000" dirty="0"/>
          </a:p>
        </p:txBody>
      </p:sp>
      <p:sp>
        <p:nvSpPr>
          <p:cNvPr id="137" name="Google Shape;137;p22"/>
          <p:cNvSpPr txBox="1"/>
          <p:nvPr/>
        </p:nvSpPr>
        <p:spPr>
          <a:xfrm>
            <a:off x="421983" y="3368586"/>
            <a:ext cx="5536771" cy="559200"/>
          </a:xfrm>
          <a:prstGeom prst="rect">
            <a:avLst/>
          </a:prstGeom>
          <a:noFill/>
          <a:ln>
            <a:noFill/>
          </a:ln>
        </p:spPr>
        <p:txBody>
          <a:bodyPr spcFirstLastPara="1" wrap="square" lIns="121900" tIns="121900" rIns="121900" bIns="121900" anchor="t" anchorCtr="0">
            <a:noAutofit/>
          </a:bodyPr>
          <a:lstStyle/>
          <a:p>
            <a:pPr marL="64345" algn="ctr">
              <a:buSzPts val="1400"/>
            </a:pPr>
            <a:r>
              <a:rPr lang="en" sz="2000" dirty="0"/>
              <a:t>Method 2: Word2vec for Lyrics</a:t>
            </a:r>
            <a:endParaRPr sz="2000" dirty="0"/>
          </a:p>
        </p:txBody>
      </p:sp>
      <p:sp>
        <p:nvSpPr>
          <p:cNvPr id="138" name="Google Shape;138;p22"/>
          <p:cNvSpPr txBox="1"/>
          <p:nvPr/>
        </p:nvSpPr>
        <p:spPr>
          <a:xfrm>
            <a:off x="6618590" y="3368586"/>
            <a:ext cx="5157810" cy="559200"/>
          </a:xfrm>
          <a:prstGeom prst="rect">
            <a:avLst/>
          </a:prstGeom>
          <a:noFill/>
          <a:ln>
            <a:noFill/>
          </a:ln>
        </p:spPr>
        <p:txBody>
          <a:bodyPr spcFirstLastPara="1" wrap="square" lIns="121900" tIns="121900" rIns="121900" bIns="121900" anchor="t" anchorCtr="0">
            <a:noAutofit/>
          </a:bodyPr>
          <a:lstStyle/>
          <a:p>
            <a:pPr marL="64345" algn="ctr">
              <a:buSzPts val="1400"/>
            </a:pPr>
            <a:r>
              <a:rPr lang="en" sz="2000" dirty="0"/>
              <a:t>Method 3: LDA for Lyrics</a:t>
            </a:r>
            <a:endParaRPr sz="2000" dirty="0"/>
          </a:p>
        </p:txBody>
      </p:sp>
      <p:sp>
        <p:nvSpPr>
          <p:cNvPr id="139" name="Google Shape;139;p22"/>
          <p:cNvSpPr txBox="1"/>
          <p:nvPr/>
        </p:nvSpPr>
        <p:spPr>
          <a:xfrm>
            <a:off x="660400" y="1187265"/>
            <a:ext cx="11116000" cy="559200"/>
          </a:xfrm>
          <a:prstGeom prst="rect">
            <a:avLst/>
          </a:prstGeom>
          <a:noFill/>
          <a:ln>
            <a:noFill/>
          </a:ln>
        </p:spPr>
        <p:txBody>
          <a:bodyPr spcFirstLastPara="1" wrap="square" lIns="121900" tIns="121900" rIns="121900" bIns="121900" anchor="t" anchorCtr="0">
            <a:noAutofit/>
          </a:bodyPr>
          <a:lstStyle/>
          <a:p>
            <a:pPr algn="ctr"/>
            <a:r>
              <a:rPr lang="en" sz="2400" b="1" dirty="0"/>
              <a:t>Features Creation</a:t>
            </a:r>
            <a:endParaRPr sz="2400" b="1" dirty="0"/>
          </a:p>
        </p:txBody>
      </p:sp>
      <p:sp>
        <p:nvSpPr>
          <p:cNvPr id="2" name="灯片编号占位符 1">
            <a:extLst>
              <a:ext uri="{FF2B5EF4-FFF2-40B4-BE49-F238E27FC236}">
                <a16:creationId xmlns:a16="http://schemas.microsoft.com/office/drawing/2014/main" id="{10F464F8-E56C-4AA4-BB65-61723823ECB1}"/>
              </a:ext>
            </a:extLst>
          </p:cNvPr>
          <p:cNvSpPr>
            <a:spLocks noGrp="1"/>
          </p:cNvSpPr>
          <p:nvPr>
            <p:ph type="sldNum" idx="12"/>
          </p:nvPr>
        </p:nvSpPr>
        <p:spPr/>
        <p:txBody>
          <a:bodyPr/>
          <a:lstStyle/>
          <a:p>
            <a:fld id="{00000000-1234-1234-1234-123412341234}" type="slidenum">
              <a:rPr lang="en" smtClean="0"/>
              <a:pPr/>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4000" dirty="0"/>
              <a:t>Algorithm Development | Content-Based Filtering</a:t>
            </a:r>
            <a:endParaRPr sz="4000" dirty="0"/>
          </a:p>
        </p:txBody>
      </p:sp>
      <p:sp>
        <p:nvSpPr>
          <p:cNvPr id="145" name="Google Shape;145;p23"/>
          <p:cNvSpPr txBox="1"/>
          <p:nvPr/>
        </p:nvSpPr>
        <p:spPr>
          <a:xfrm>
            <a:off x="470005" y="1209236"/>
            <a:ext cx="5082435" cy="559200"/>
          </a:xfrm>
          <a:prstGeom prst="rect">
            <a:avLst/>
          </a:prstGeom>
          <a:noFill/>
          <a:ln>
            <a:noFill/>
          </a:ln>
        </p:spPr>
        <p:txBody>
          <a:bodyPr spcFirstLastPara="1" wrap="square" lIns="121900" tIns="121900" rIns="121900" bIns="121900" anchor="t" anchorCtr="0">
            <a:noAutofit/>
          </a:bodyPr>
          <a:lstStyle/>
          <a:p>
            <a:pPr algn="ctr"/>
            <a:r>
              <a:rPr lang="en" sz="2400" b="1" dirty="0"/>
              <a:t>Cosine Similarity Calculation</a:t>
            </a:r>
            <a:endParaRPr sz="2400" b="1" dirty="0"/>
          </a:p>
        </p:txBody>
      </p:sp>
      <p:pic>
        <p:nvPicPr>
          <p:cNvPr id="146" name="Google Shape;146;p23"/>
          <p:cNvPicPr preferRelativeResize="0"/>
          <p:nvPr/>
        </p:nvPicPr>
        <p:blipFill>
          <a:blip r:embed="rId3">
            <a:alphaModFix/>
          </a:blip>
          <a:stretch>
            <a:fillRect/>
          </a:stretch>
        </p:blipFill>
        <p:spPr>
          <a:xfrm>
            <a:off x="622378" y="2026473"/>
            <a:ext cx="5082435" cy="3811833"/>
          </a:xfrm>
          <a:prstGeom prst="rect">
            <a:avLst/>
          </a:prstGeom>
          <a:noFill/>
          <a:ln>
            <a:noFill/>
          </a:ln>
        </p:spPr>
      </p:pic>
      <p:pic>
        <p:nvPicPr>
          <p:cNvPr id="147" name="Google Shape;147;p23"/>
          <p:cNvPicPr preferRelativeResize="0"/>
          <p:nvPr/>
        </p:nvPicPr>
        <p:blipFill>
          <a:blip r:embed="rId4">
            <a:alphaModFix/>
          </a:blip>
          <a:stretch>
            <a:fillRect/>
          </a:stretch>
        </p:blipFill>
        <p:spPr>
          <a:xfrm>
            <a:off x="6727467" y="1846971"/>
            <a:ext cx="5346146" cy="4960228"/>
          </a:xfrm>
          <a:prstGeom prst="rect">
            <a:avLst/>
          </a:prstGeom>
          <a:noFill/>
          <a:ln>
            <a:noFill/>
          </a:ln>
        </p:spPr>
      </p:pic>
      <p:sp>
        <p:nvSpPr>
          <p:cNvPr id="148" name="Google Shape;148;p23"/>
          <p:cNvSpPr txBox="1"/>
          <p:nvPr/>
        </p:nvSpPr>
        <p:spPr>
          <a:xfrm>
            <a:off x="6807200" y="1166171"/>
            <a:ext cx="5252720" cy="680800"/>
          </a:xfrm>
          <a:prstGeom prst="rect">
            <a:avLst/>
          </a:prstGeom>
          <a:noFill/>
          <a:ln>
            <a:noFill/>
          </a:ln>
        </p:spPr>
        <p:txBody>
          <a:bodyPr spcFirstLastPara="1" wrap="square" lIns="121900" tIns="121900" rIns="121900" bIns="121900" anchor="t" anchorCtr="0">
            <a:noAutofit/>
          </a:bodyPr>
          <a:lstStyle/>
          <a:p>
            <a:pPr algn="ctr"/>
            <a:r>
              <a:rPr lang="en" sz="2400" b="1" dirty="0">
                <a:solidFill>
                  <a:schemeClr val="dk1"/>
                </a:solidFill>
              </a:rPr>
              <a:t>System Building</a:t>
            </a:r>
            <a:endParaRPr sz="2400" b="1" dirty="0">
              <a:solidFill>
                <a:schemeClr val="dk1"/>
              </a:solidFill>
            </a:endParaRPr>
          </a:p>
        </p:txBody>
      </p:sp>
      <p:cxnSp>
        <p:nvCxnSpPr>
          <p:cNvPr id="3" name="Straight Connector 2">
            <a:extLst>
              <a:ext uri="{FF2B5EF4-FFF2-40B4-BE49-F238E27FC236}">
                <a16:creationId xmlns:a16="http://schemas.microsoft.com/office/drawing/2014/main" id="{7D8331F4-6211-4766-B35A-A6A1D49F44E7}"/>
              </a:ext>
            </a:extLst>
          </p:cNvPr>
          <p:cNvCxnSpPr>
            <a:cxnSpLocks/>
          </p:cNvCxnSpPr>
          <p:nvPr/>
        </p:nvCxnSpPr>
        <p:spPr>
          <a:xfrm>
            <a:off x="520805" y="1768436"/>
            <a:ext cx="5082435"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62942A7C-5D80-474D-8B7F-492BFE9B560C}"/>
              </a:ext>
            </a:extLst>
          </p:cNvPr>
          <p:cNvCxnSpPr>
            <a:cxnSpLocks/>
          </p:cNvCxnSpPr>
          <p:nvPr/>
        </p:nvCxnSpPr>
        <p:spPr>
          <a:xfrm>
            <a:off x="6852920" y="1768436"/>
            <a:ext cx="5095240" cy="0"/>
          </a:xfrm>
          <a:prstGeom prst="line">
            <a:avLst/>
          </a:prstGeom>
        </p:spPr>
        <p:style>
          <a:lnRef idx="3">
            <a:schemeClr val="dk1"/>
          </a:lnRef>
          <a:fillRef idx="0">
            <a:schemeClr val="dk1"/>
          </a:fillRef>
          <a:effectRef idx="2">
            <a:schemeClr val="dk1"/>
          </a:effectRef>
          <a:fontRef idx="minor">
            <a:schemeClr val="tx1"/>
          </a:fontRef>
        </p:style>
      </p:cxnSp>
      <p:sp>
        <p:nvSpPr>
          <p:cNvPr id="2" name="灯片编号占位符 1">
            <a:extLst>
              <a:ext uri="{FF2B5EF4-FFF2-40B4-BE49-F238E27FC236}">
                <a16:creationId xmlns:a16="http://schemas.microsoft.com/office/drawing/2014/main" id="{7C71D4E8-D75C-46F4-B063-2E317D867B00}"/>
              </a:ext>
            </a:extLst>
          </p:cNvPr>
          <p:cNvSpPr>
            <a:spLocks noGrp="1"/>
          </p:cNvSpPr>
          <p:nvPr>
            <p:ph type="sldNum" idx="12"/>
          </p:nvPr>
        </p:nvSpPr>
        <p:spPr/>
        <p:txBody>
          <a:bodyPr/>
          <a:lstStyle/>
          <a:p>
            <a:fld id="{00000000-1234-1234-1234-123412341234}" type="slidenum">
              <a:rPr lang="en" smtClean="0"/>
              <a:pPr/>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4000" dirty="0"/>
              <a:t>Results | Content-Based Filtering</a:t>
            </a:r>
            <a:endParaRPr sz="4000" dirty="0"/>
          </a:p>
        </p:txBody>
      </p:sp>
      <p:pic>
        <p:nvPicPr>
          <p:cNvPr id="179" name="Google Shape;179;p27"/>
          <p:cNvPicPr preferRelativeResize="0"/>
          <p:nvPr/>
        </p:nvPicPr>
        <p:blipFill>
          <a:blip r:embed="rId3">
            <a:alphaModFix/>
          </a:blip>
          <a:stretch>
            <a:fillRect/>
          </a:stretch>
        </p:blipFill>
        <p:spPr>
          <a:xfrm>
            <a:off x="484534" y="2324635"/>
            <a:ext cx="5891367" cy="3082565"/>
          </a:xfrm>
          <a:prstGeom prst="rect">
            <a:avLst/>
          </a:prstGeom>
          <a:noFill/>
          <a:ln>
            <a:noFill/>
          </a:ln>
        </p:spPr>
      </p:pic>
      <p:pic>
        <p:nvPicPr>
          <p:cNvPr id="180" name="Google Shape;180;p27"/>
          <p:cNvPicPr preferRelativeResize="0"/>
          <p:nvPr/>
        </p:nvPicPr>
        <p:blipFill>
          <a:blip r:embed="rId4">
            <a:alphaModFix/>
          </a:blip>
          <a:stretch>
            <a:fillRect/>
          </a:stretch>
        </p:blipFill>
        <p:spPr>
          <a:xfrm>
            <a:off x="6375901" y="1863917"/>
            <a:ext cx="5295900" cy="4190851"/>
          </a:xfrm>
          <a:prstGeom prst="rect">
            <a:avLst/>
          </a:prstGeom>
          <a:noFill/>
          <a:ln>
            <a:noFill/>
          </a:ln>
        </p:spPr>
      </p:pic>
      <p:sp>
        <p:nvSpPr>
          <p:cNvPr id="181" name="Google Shape;181;p27"/>
          <p:cNvSpPr txBox="1"/>
          <p:nvPr/>
        </p:nvSpPr>
        <p:spPr>
          <a:xfrm>
            <a:off x="484533" y="997900"/>
            <a:ext cx="4542000" cy="559200"/>
          </a:xfrm>
          <a:prstGeom prst="rect">
            <a:avLst/>
          </a:prstGeom>
          <a:noFill/>
          <a:ln>
            <a:noFill/>
          </a:ln>
        </p:spPr>
        <p:txBody>
          <a:bodyPr spcFirstLastPara="1" wrap="square" lIns="121900" tIns="121900" rIns="121900" bIns="121900" anchor="t" anchorCtr="0">
            <a:noAutofit/>
          </a:bodyPr>
          <a:lstStyle/>
          <a:p>
            <a:r>
              <a:rPr lang="en" sz="2400" b="1" dirty="0"/>
              <a:t>Simulation of A New User</a:t>
            </a:r>
            <a:endParaRPr sz="2400" b="1" dirty="0"/>
          </a:p>
        </p:txBody>
      </p:sp>
      <p:sp>
        <p:nvSpPr>
          <p:cNvPr id="182" name="Google Shape;182;p27"/>
          <p:cNvSpPr txBox="1"/>
          <p:nvPr/>
        </p:nvSpPr>
        <p:spPr>
          <a:xfrm>
            <a:off x="6375900" y="997900"/>
            <a:ext cx="4542000" cy="559200"/>
          </a:xfrm>
          <a:prstGeom prst="rect">
            <a:avLst/>
          </a:prstGeom>
          <a:noFill/>
          <a:ln>
            <a:noFill/>
          </a:ln>
        </p:spPr>
        <p:txBody>
          <a:bodyPr spcFirstLastPara="1" wrap="square" lIns="121900" tIns="121900" rIns="121900" bIns="121900" anchor="t" anchorCtr="0">
            <a:noAutofit/>
          </a:bodyPr>
          <a:lstStyle/>
          <a:p>
            <a:r>
              <a:rPr lang="en" sz="2400" b="1"/>
              <a:t>Recommendation</a:t>
            </a:r>
            <a:endParaRPr sz="2400" b="1"/>
          </a:p>
        </p:txBody>
      </p:sp>
      <p:sp>
        <p:nvSpPr>
          <p:cNvPr id="2" name="灯片编号占位符 1">
            <a:extLst>
              <a:ext uri="{FF2B5EF4-FFF2-40B4-BE49-F238E27FC236}">
                <a16:creationId xmlns:a16="http://schemas.microsoft.com/office/drawing/2014/main" id="{5276A715-7B5F-485B-AC31-835C9B470174}"/>
              </a:ext>
            </a:extLst>
          </p:cNvPr>
          <p:cNvSpPr>
            <a:spLocks noGrp="1"/>
          </p:cNvSpPr>
          <p:nvPr>
            <p:ph type="sldNum" idx="12"/>
          </p:nvPr>
        </p:nvSpPr>
        <p:spPr/>
        <p:txBody>
          <a:bodyPr/>
          <a:lstStyle/>
          <a:p>
            <a:fld id="{00000000-1234-1234-1234-123412341234}" type="slidenum">
              <a:rPr lang="en" smtClean="0"/>
              <a:pPr/>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415600" y="181498"/>
            <a:ext cx="11360800" cy="763600"/>
          </a:xfrm>
          <a:prstGeom prst="rect">
            <a:avLst/>
          </a:prstGeom>
        </p:spPr>
        <p:txBody>
          <a:bodyPr spcFirstLastPara="1" vert="horz" wrap="square" lIns="121900" tIns="121900" rIns="121900" bIns="121900" rtlCol="0" anchor="t" anchorCtr="0">
            <a:noAutofit/>
          </a:bodyPr>
          <a:lstStyle/>
          <a:p>
            <a:r>
              <a:rPr lang="en" sz="4000" dirty="0"/>
              <a:t>Results | Content-Based Filtering</a:t>
            </a:r>
            <a:endParaRPr sz="4000" dirty="0"/>
          </a:p>
        </p:txBody>
      </p:sp>
      <p:pic>
        <p:nvPicPr>
          <p:cNvPr id="188" name="Google Shape;188;p28"/>
          <p:cNvPicPr preferRelativeResize="0"/>
          <p:nvPr/>
        </p:nvPicPr>
        <p:blipFill>
          <a:blip r:embed="rId3">
            <a:alphaModFix/>
          </a:blip>
          <a:stretch>
            <a:fillRect/>
          </a:stretch>
        </p:blipFill>
        <p:spPr>
          <a:xfrm>
            <a:off x="753767" y="2301568"/>
            <a:ext cx="2706700" cy="2702201"/>
          </a:xfrm>
          <a:prstGeom prst="rect">
            <a:avLst/>
          </a:prstGeom>
          <a:noFill/>
          <a:ln>
            <a:noFill/>
          </a:ln>
        </p:spPr>
      </p:pic>
      <p:pic>
        <p:nvPicPr>
          <p:cNvPr id="189" name="Google Shape;189;p28"/>
          <p:cNvPicPr preferRelativeResize="0"/>
          <p:nvPr/>
        </p:nvPicPr>
        <p:blipFill>
          <a:blip r:embed="rId4">
            <a:alphaModFix/>
          </a:blip>
          <a:stretch>
            <a:fillRect/>
          </a:stretch>
        </p:blipFill>
        <p:spPr>
          <a:xfrm>
            <a:off x="3795931" y="940376"/>
            <a:ext cx="1946000" cy="5736125"/>
          </a:xfrm>
          <a:prstGeom prst="rect">
            <a:avLst/>
          </a:prstGeom>
          <a:noFill/>
          <a:ln>
            <a:noFill/>
          </a:ln>
        </p:spPr>
      </p:pic>
      <p:pic>
        <p:nvPicPr>
          <p:cNvPr id="190" name="Google Shape;190;p28"/>
          <p:cNvPicPr preferRelativeResize="0"/>
          <p:nvPr/>
        </p:nvPicPr>
        <p:blipFill>
          <a:blip r:embed="rId5">
            <a:alphaModFix/>
          </a:blip>
          <a:stretch>
            <a:fillRect/>
          </a:stretch>
        </p:blipFill>
        <p:spPr>
          <a:xfrm>
            <a:off x="6450118" y="940367"/>
            <a:ext cx="3662973" cy="5736135"/>
          </a:xfrm>
          <a:prstGeom prst="rect">
            <a:avLst/>
          </a:prstGeom>
          <a:noFill/>
          <a:ln>
            <a:noFill/>
          </a:ln>
        </p:spPr>
      </p:pic>
      <p:pic>
        <p:nvPicPr>
          <p:cNvPr id="191" name="Google Shape;191;p28"/>
          <p:cNvPicPr preferRelativeResize="0"/>
          <p:nvPr/>
        </p:nvPicPr>
        <p:blipFill>
          <a:blip r:embed="rId6">
            <a:alphaModFix/>
          </a:blip>
          <a:stretch>
            <a:fillRect/>
          </a:stretch>
        </p:blipFill>
        <p:spPr>
          <a:xfrm>
            <a:off x="8667800" y="2376133"/>
            <a:ext cx="2684195" cy="2702200"/>
          </a:xfrm>
          <a:prstGeom prst="rect">
            <a:avLst/>
          </a:prstGeom>
          <a:noFill/>
          <a:ln>
            <a:noFill/>
          </a:ln>
        </p:spPr>
      </p:pic>
      <p:sp>
        <p:nvSpPr>
          <p:cNvPr id="2" name="灯片编号占位符 1">
            <a:extLst>
              <a:ext uri="{FF2B5EF4-FFF2-40B4-BE49-F238E27FC236}">
                <a16:creationId xmlns:a16="http://schemas.microsoft.com/office/drawing/2014/main" id="{96B1701F-9692-4701-84DF-C64FCE902F29}"/>
              </a:ext>
            </a:extLst>
          </p:cNvPr>
          <p:cNvSpPr>
            <a:spLocks noGrp="1"/>
          </p:cNvSpPr>
          <p:nvPr>
            <p:ph type="sldNum" idx="12"/>
          </p:nvPr>
        </p:nvSpPr>
        <p:spPr/>
        <p:txBody>
          <a:bodyPr/>
          <a:lstStyle/>
          <a:p>
            <a:fld id="{00000000-1234-1234-1234-123412341234}" type="slidenum">
              <a:rPr lang="en" smtClean="0"/>
              <a:pPr/>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481013" y="3752849"/>
            <a:ext cx="3290887" cy="2452687"/>
          </a:xfrm>
          <a:prstGeom prst="rect">
            <a:avLst/>
          </a:prstGeom>
        </p:spPr>
        <p:txBody>
          <a:bodyPr spcFirstLastPara="1" vert="horz" lIns="91440" tIns="45720" rIns="91440" bIns="45720" rtlCol="0" anchor="ctr" anchorCtr="0">
            <a:normAutofit/>
          </a:bodyPr>
          <a:lstStyle/>
          <a:p>
            <a:pPr>
              <a:spcBef>
                <a:spcPct val="0"/>
              </a:spcBef>
            </a:pPr>
            <a:r>
              <a:rPr lang="en-US" sz="4000" dirty="0"/>
              <a:t>Conclusions</a:t>
            </a:r>
          </a:p>
        </p:txBody>
      </p:sp>
      <p:pic>
        <p:nvPicPr>
          <p:cNvPr id="199" name="Picture 198">
            <a:extLst>
              <a:ext uri="{FF2B5EF4-FFF2-40B4-BE49-F238E27FC236}">
                <a16:creationId xmlns:a16="http://schemas.microsoft.com/office/drawing/2014/main" id="{B9533359-418E-4542-9238-67BB6823D6E3}"/>
              </a:ext>
            </a:extLst>
          </p:cNvPr>
          <p:cNvPicPr>
            <a:picLocks noChangeAspect="1"/>
          </p:cNvPicPr>
          <p:nvPr/>
        </p:nvPicPr>
        <p:blipFill rotWithShape="1">
          <a:blip r:embed="rId3"/>
          <a:srcRect t="51056" b="836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97" name="Google Shape;197;p29"/>
          <p:cNvSpPr txBox="1"/>
          <p:nvPr/>
        </p:nvSpPr>
        <p:spPr>
          <a:xfrm>
            <a:off x="2608446" y="3752850"/>
            <a:ext cx="9583554" cy="2881630"/>
          </a:xfrm>
          <a:prstGeom prst="rect">
            <a:avLst/>
          </a:prstGeom>
        </p:spPr>
        <p:txBody>
          <a:bodyPr spcFirstLastPara="1" vert="horz" lIns="91440" tIns="45720" rIns="91440" bIns="45720" rtlCol="0" anchor="ctr" anchorCtr="0">
            <a:noAutofit/>
          </a:bodyPr>
          <a:lstStyle/>
          <a:p>
            <a:pPr marL="781035" indent="-285750">
              <a:lnSpc>
                <a:spcPct val="90000"/>
              </a:lnSpc>
              <a:spcBef>
                <a:spcPts val="1600"/>
              </a:spcBef>
              <a:buClr>
                <a:schemeClr val="dk1"/>
              </a:buClr>
              <a:buSzPts val="1800"/>
              <a:buFont typeface="Wingdings" panose="05000000000000000000" pitchFamily="2" charset="2"/>
              <a:buChar char="ü"/>
            </a:pPr>
            <a:r>
              <a:rPr lang="en-US" sz="1600" dirty="0">
                <a:sym typeface="Times New Roman"/>
              </a:rPr>
              <a:t>Built a recommendation system using a dataset with 1,019,318 unique users and 384,546 unique songs.</a:t>
            </a:r>
          </a:p>
          <a:p>
            <a:pPr marL="781035" indent="-285750">
              <a:lnSpc>
                <a:spcPct val="90000"/>
              </a:lnSpc>
              <a:spcBef>
                <a:spcPts val="1600"/>
              </a:spcBef>
              <a:buClr>
                <a:schemeClr val="dk1"/>
              </a:buClr>
              <a:buSzPts val="1800"/>
              <a:buFont typeface="Wingdings" panose="05000000000000000000" pitchFamily="2" charset="2"/>
              <a:buChar char="ü"/>
            </a:pPr>
            <a:r>
              <a:rPr lang="en-US" sz="1600" dirty="0">
                <a:sym typeface="Times New Roman"/>
              </a:rPr>
              <a:t>ALS algorithm for our collaborative filtering </a:t>
            </a:r>
          </a:p>
          <a:p>
            <a:pPr marL="1447770" lvl="1" indent="-342900">
              <a:lnSpc>
                <a:spcPct val="90000"/>
              </a:lnSpc>
              <a:buClr>
                <a:schemeClr val="dk1"/>
              </a:buClr>
              <a:buSzPts val="1600"/>
              <a:buFont typeface="Wingdings" panose="05000000000000000000" pitchFamily="2" charset="2"/>
              <a:buChar char="§"/>
            </a:pPr>
            <a:r>
              <a:rPr lang="en-US" sz="1600" dirty="0">
                <a:sym typeface="Times New Roman"/>
              </a:rPr>
              <a:t>For old users with enough listening history to generate personalized recommendations. </a:t>
            </a:r>
          </a:p>
          <a:p>
            <a:pPr marL="1219170" lvl="1" indent="-342900">
              <a:lnSpc>
                <a:spcPct val="90000"/>
              </a:lnSpc>
              <a:buClr>
                <a:schemeClr val="dk1"/>
              </a:buClr>
              <a:buSzPts val="1600"/>
              <a:buFont typeface="Wingdings" panose="05000000000000000000" pitchFamily="2" charset="2"/>
              <a:buChar char="§"/>
            </a:pPr>
            <a:endParaRPr lang="en-US" sz="1600" dirty="0">
              <a:sym typeface="Times New Roman"/>
            </a:endParaRPr>
          </a:p>
          <a:p>
            <a:pPr marL="781035" indent="-285750">
              <a:lnSpc>
                <a:spcPct val="90000"/>
              </a:lnSpc>
              <a:buClr>
                <a:schemeClr val="dk1"/>
              </a:buClr>
              <a:buSzPts val="1800"/>
              <a:buFont typeface="Wingdings" panose="05000000000000000000" pitchFamily="2" charset="2"/>
              <a:buChar char="ü"/>
            </a:pPr>
            <a:r>
              <a:rPr lang="en-US" sz="1600" dirty="0">
                <a:sym typeface="Times New Roman"/>
              </a:rPr>
              <a:t>Content-based recommender: combined artist similarity and lyric similarity (TF-IDF, Word2vec, and LDA modeling) </a:t>
            </a:r>
          </a:p>
          <a:p>
            <a:pPr marL="1390620" lvl="1" indent="-285750">
              <a:lnSpc>
                <a:spcPct val="90000"/>
              </a:lnSpc>
              <a:buClr>
                <a:schemeClr val="dk1"/>
              </a:buClr>
              <a:buSzPts val="1600"/>
              <a:buFont typeface="Wingdings" panose="05000000000000000000" pitchFamily="2" charset="2"/>
              <a:buChar char="§"/>
            </a:pPr>
            <a:r>
              <a:rPr lang="en-US" sz="1600" dirty="0">
                <a:sym typeface="Times New Roman"/>
              </a:rPr>
              <a:t>For new users with only one or a few search and listening history. </a:t>
            </a:r>
          </a:p>
          <a:p>
            <a:pPr marL="1390620" lvl="1" indent="-285750">
              <a:lnSpc>
                <a:spcPct val="90000"/>
              </a:lnSpc>
              <a:buClr>
                <a:schemeClr val="dk1"/>
              </a:buClr>
              <a:buSzPts val="1600"/>
              <a:buFont typeface="Wingdings" panose="05000000000000000000" pitchFamily="2" charset="2"/>
              <a:buChar char="§"/>
            </a:pPr>
            <a:r>
              <a:rPr lang="en-US" sz="1600" dirty="0">
                <a:sym typeface="Times New Roman"/>
              </a:rPr>
              <a:t>Similar songs for the current song will be recommended.</a:t>
            </a:r>
          </a:p>
          <a:p>
            <a:pPr marL="781035" indent="-285750">
              <a:lnSpc>
                <a:spcPct val="90000"/>
              </a:lnSpc>
              <a:spcBef>
                <a:spcPts val="1600"/>
              </a:spcBef>
              <a:buClr>
                <a:schemeClr val="dk1"/>
              </a:buClr>
              <a:buSzPts val="1800"/>
              <a:buFont typeface="Wingdings" panose="05000000000000000000" pitchFamily="2" charset="2"/>
              <a:buChar char="ü"/>
            </a:pPr>
            <a:r>
              <a:rPr lang="en-US" sz="1600" dirty="0">
                <a:sym typeface="Times New Roman"/>
              </a:rPr>
              <a:t>Considering that Spotify has about 2 million monthly active users, our project is close to the monthly magnitude of the industry-level.</a:t>
            </a:r>
            <a:endParaRPr lang="en-US" sz="1600" dirty="0"/>
          </a:p>
        </p:txBody>
      </p:sp>
      <p:sp>
        <p:nvSpPr>
          <p:cNvPr id="2" name="灯片编号占位符 1">
            <a:extLst>
              <a:ext uri="{FF2B5EF4-FFF2-40B4-BE49-F238E27FC236}">
                <a16:creationId xmlns:a16="http://schemas.microsoft.com/office/drawing/2014/main" id="{717739A3-C052-4817-A1EC-17BE39792453}"/>
              </a:ext>
            </a:extLst>
          </p:cNvPr>
          <p:cNvSpPr>
            <a:spLocks noGrp="1"/>
          </p:cNvSpPr>
          <p:nvPr>
            <p:ph type="sldNum" idx="12"/>
          </p:nvPr>
        </p:nvSpPr>
        <p:spPr/>
        <p:txBody>
          <a:bodyPr/>
          <a:lstStyle/>
          <a:p>
            <a:fld id="{00000000-1234-1234-1234-123412341234}" type="slidenum">
              <a:rPr lang="en" smtClean="0"/>
              <a:pPr/>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Google Shape;202;p30"/>
          <p:cNvSpPr txBox="1">
            <a:spLocks noGrp="1"/>
          </p:cNvSpPr>
          <p:nvPr>
            <p:ph type="title"/>
          </p:nvPr>
        </p:nvSpPr>
        <p:spPr>
          <a:xfrm>
            <a:off x="1197864" y="891540"/>
            <a:ext cx="4898135" cy="1360340"/>
          </a:xfrm>
          <a:prstGeom prst="rect">
            <a:avLst/>
          </a:prstGeom>
        </p:spPr>
        <p:txBody>
          <a:bodyPr spcFirstLastPara="1" vert="horz" lIns="91440" tIns="45720" rIns="91440" bIns="45720" rtlCol="0" anchor="ctr" anchorCtr="0">
            <a:normAutofit/>
          </a:bodyPr>
          <a:lstStyle/>
          <a:p>
            <a:pPr>
              <a:spcBef>
                <a:spcPct val="0"/>
              </a:spcBef>
            </a:pPr>
            <a:r>
              <a:rPr lang="en-US" sz="4000" dirty="0"/>
              <a:t>Lessons Learned </a:t>
            </a:r>
          </a:p>
        </p:txBody>
      </p:sp>
      <p:sp>
        <p:nvSpPr>
          <p:cNvPr id="85" name="Rectangle 84">
            <a:extLst>
              <a:ext uri="{FF2B5EF4-FFF2-40B4-BE49-F238E27FC236}">
                <a16:creationId xmlns:a16="http://schemas.microsoft.com/office/drawing/2014/main" id="{49C659E2-DD8B-4813-B522-F2FAB5E9D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Google Shape;203;p30"/>
          <p:cNvSpPr txBox="1">
            <a:spLocks noGrp="1"/>
          </p:cNvSpPr>
          <p:nvPr>
            <p:ph type="body" idx="1"/>
          </p:nvPr>
        </p:nvSpPr>
        <p:spPr>
          <a:xfrm>
            <a:off x="1216868" y="2179196"/>
            <a:ext cx="4878978" cy="3631436"/>
          </a:xfrm>
          <a:prstGeom prst="rect">
            <a:avLst/>
          </a:prstGeom>
        </p:spPr>
        <p:txBody>
          <a:bodyPr spcFirstLastPara="1" vert="horz" lIns="91440" tIns="45720" rIns="91440" bIns="45720" rtlCol="0" anchorCtr="0">
            <a:normAutofit/>
          </a:bodyPr>
          <a:lstStyle/>
          <a:p>
            <a:pPr indent="-228600">
              <a:spcAft>
                <a:spcPts val="600"/>
              </a:spcAft>
              <a:buClr>
                <a:schemeClr val="dk1"/>
              </a:buClr>
              <a:buFont typeface="Arial" panose="020B0604020202020204" pitchFamily="34" charset="0"/>
              <a:buChar char="•"/>
            </a:pPr>
            <a:r>
              <a:rPr lang="en-US" sz="2000" dirty="0"/>
              <a:t>Cloud memory</a:t>
            </a:r>
          </a:p>
          <a:p>
            <a:pPr indent="-228600">
              <a:spcAft>
                <a:spcPts val="600"/>
              </a:spcAft>
              <a:buClr>
                <a:schemeClr val="dk1"/>
              </a:buClr>
              <a:buFont typeface="Arial" panose="020B0604020202020204" pitchFamily="34" charset="0"/>
              <a:buChar char="•"/>
            </a:pPr>
            <a:r>
              <a:rPr lang="en-US" sz="2000" dirty="0"/>
              <a:t>Spark configuration and data types</a:t>
            </a:r>
          </a:p>
        </p:txBody>
      </p:sp>
      <p:pic>
        <p:nvPicPr>
          <p:cNvPr id="205" name="Google Shape;205;p30"/>
          <p:cNvPicPr preferRelativeResize="0"/>
          <p:nvPr/>
        </p:nvPicPr>
        <p:blipFill>
          <a:blip r:embed="rId3"/>
          <a:stretch>
            <a:fillRect/>
          </a:stretch>
        </p:blipFill>
        <p:spPr>
          <a:xfrm>
            <a:off x="1467170" y="4861307"/>
            <a:ext cx="5400932" cy="1101343"/>
          </a:xfrm>
          <a:prstGeom prst="rect">
            <a:avLst/>
          </a:prstGeom>
          <a:noFill/>
          <a:effectLst/>
        </p:spPr>
      </p:pic>
      <p:pic>
        <p:nvPicPr>
          <p:cNvPr id="206" name="Google Shape;206;p30"/>
          <p:cNvPicPr preferRelativeResize="0"/>
          <p:nvPr/>
        </p:nvPicPr>
        <p:blipFill>
          <a:blip r:embed="rId4"/>
          <a:stretch>
            <a:fillRect/>
          </a:stretch>
        </p:blipFill>
        <p:spPr>
          <a:xfrm>
            <a:off x="1539366" y="3622041"/>
            <a:ext cx="5450782" cy="833326"/>
          </a:xfrm>
          <a:prstGeom prst="rect">
            <a:avLst/>
          </a:prstGeom>
          <a:noFill/>
          <a:effectLst/>
        </p:spPr>
      </p:pic>
      <p:pic>
        <p:nvPicPr>
          <p:cNvPr id="204" name="Google Shape;204;p30"/>
          <p:cNvPicPr preferRelativeResize="0"/>
          <p:nvPr/>
        </p:nvPicPr>
        <p:blipFill rotWithShape="1">
          <a:blip r:embed="rId5"/>
          <a:srcRect r="30172" b="30172"/>
          <a:stretch/>
        </p:blipFill>
        <p:spPr>
          <a:xfrm>
            <a:off x="7612896" y="589280"/>
            <a:ext cx="3872985" cy="5450840"/>
          </a:xfrm>
          <a:prstGeom prst="rect">
            <a:avLst/>
          </a:prstGeom>
          <a:noFill/>
          <a:effectLst/>
        </p:spPr>
      </p:pic>
      <p:sp>
        <p:nvSpPr>
          <p:cNvPr id="2" name="灯片编号占位符 1">
            <a:extLst>
              <a:ext uri="{FF2B5EF4-FFF2-40B4-BE49-F238E27FC236}">
                <a16:creationId xmlns:a16="http://schemas.microsoft.com/office/drawing/2014/main" id="{1797985C-FF38-45E9-B1A4-6E4A7274B855}"/>
              </a:ext>
            </a:extLst>
          </p:cNvPr>
          <p:cNvSpPr>
            <a:spLocks noGrp="1"/>
          </p:cNvSpPr>
          <p:nvPr>
            <p:ph type="sldNum" idx="12"/>
          </p:nvPr>
        </p:nvSpPr>
        <p:spPr/>
        <p:txBody>
          <a:bodyPr/>
          <a:lstStyle/>
          <a:p>
            <a:fld id="{00000000-1234-1234-1234-123412341234}" type="slidenum">
              <a:rPr lang="en" smtClean="0"/>
              <a:pPr/>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pPr>
            <a:r>
              <a:rPr lang="en-US" sz="4000" kern="1200" dirty="0">
                <a:solidFill>
                  <a:schemeClr val="tx1"/>
                </a:solidFill>
                <a:latin typeface="+mj-lt"/>
                <a:ea typeface="+mj-ea"/>
                <a:cs typeface="+mj-cs"/>
              </a:rPr>
              <a:t>Further Steps</a:t>
            </a:r>
          </a:p>
        </p:txBody>
      </p:sp>
      <p:graphicFrame>
        <p:nvGraphicFramePr>
          <p:cNvPr id="218" name="Google Shape;212;p31">
            <a:extLst>
              <a:ext uri="{FF2B5EF4-FFF2-40B4-BE49-F238E27FC236}">
                <a16:creationId xmlns:a16="http://schemas.microsoft.com/office/drawing/2014/main" id="{98AE9848-8F2E-41AF-82A2-3464F73F9A0E}"/>
              </a:ext>
            </a:extLst>
          </p:cNvPr>
          <p:cNvGraphicFramePr/>
          <p:nvPr>
            <p:extLst>
              <p:ext uri="{D42A27DB-BD31-4B8C-83A1-F6EECF244321}">
                <p14:modId xmlns:p14="http://schemas.microsoft.com/office/powerpoint/2010/main" val="13763907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CA981ECA-90B9-4798-AD29-63898592C0B2}"/>
              </a:ext>
            </a:extLst>
          </p:cNvPr>
          <p:cNvSpPr>
            <a:spLocks noGrp="1"/>
          </p:cNvSpPr>
          <p:nvPr>
            <p:ph type="sldNum" idx="12"/>
          </p:nvPr>
        </p:nvSpPr>
        <p:spPr/>
        <p:txBody>
          <a:bodyPr/>
          <a:lstStyle/>
          <a:p>
            <a:fld id="{00000000-1234-1234-1234-123412341234}" type="slidenum">
              <a:rPr lang="en" smtClean="0"/>
              <a:pPr/>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39DC-8325-4C8D-BE69-3CC275FE2D62}"/>
              </a:ext>
            </a:extLst>
          </p:cNvPr>
          <p:cNvSpPr>
            <a:spLocks noGrp="1"/>
          </p:cNvSpPr>
          <p:nvPr>
            <p:ph type="title"/>
          </p:nvPr>
        </p:nvSpPr>
        <p:spPr>
          <a:xfrm>
            <a:off x="1913468" y="365125"/>
            <a:ext cx="9440332" cy="1325563"/>
          </a:xfrm>
        </p:spPr>
        <p:txBody>
          <a:bodyPr>
            <a:normAutofit/>
          </a:bodyPr>
          <a:lstStyle/>
          <a:p>
            <a:r>
              <a:rPr lang="en-US" sz="4000" dirty="0">
                <a:solidFill>
                  <a:schemeClr val="accent1"/>
                </a:solidFill>
              </a:rPr>
              <a:t>References</a:t>
            </a:r>
          </a:p>
        </p:txBody>
      </p:sp>
      <p:pic>
        <p:nvPicPr>
          <p:cNvPr id="7" name="Graphic 6" descr="Books">
            <a:extLst>
              <a:ext uri="{FF2B5EF4-FFF2-40B4-BE49-F238E27FC236}">
                <a16:creationId xmlns:a16="http://schemas.microsoft.com/office/drawing/2014/main" id="{7744977F-95A1-4419-BF2B-57E2D0A9D2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67F7DB55-E845-47CA-9380-68BD23909921}"/>
              </a:ext>
            </a:extLst>
          </p:cNvPr>
          <p:cNvSpPr>
            <a:spLocks noGrp="1"/>
          </p:cNvSpPr>
          <p:nvPr>
            <p:ph idx="1"/>
          </p:nvPr>
        </p:nvSpPr>
        <p:spPr>
          <a:xfrm>
            <a:off x="838200" y="1825625"/>
            <a:ext cx="10515600" cy="4351338"/>
          </a:xfrm>
        </p:spPr>
        <p:txBody>
          <a:bodyPr>
            <a:normAutofit/>
          </a:bodyPr>
          <a:lstStyle/>
          <a:p>
            <a:pPr marL="457200" indent="-457200">
              <a:buFont typeface="+mj-lt"/>
              <a:buAutoNum type="arabicPeriod"/>
            </a:pPr>
            <a:r>
              <a:rPr lang="en-US" sz="2000" dirty="0"/>
              <a:t>A Beginner's Guide to Word2Vec and Neural Word Embeddings. (n.d.). Retrieved from https://pathmind.com/wiki/word2vec</a:t>
            </a:r>
          </a:p>
          <a:p>
            <a:pPr marL="457200" indent="-457200">
              <a:buFont typeface="+mj-lt"/>
              <a:buAutoNum type="arabicPeriod"/>
            </a:pPr>
            <a:r>
              <a:rPr lang="en-US" sz="2000" dirty="0"/>
              <a:t>Content-based Filtering. (2012, January 24). Retrieved from http://recommender-systems.org/content-based-filtering/</a:t>
            </a:r>
          </a:p>
          <a:p>
            <a:pPr marL="457200" indent="-457200">
              <a:buFont typeface="+mj-lt"/>
              <a:buAutoNum type="arabicPeriod"/>
            </a:pPr>
            <a:r>
              <a:rPr lang="en-US" sz="2000" dirty="0" err="1"/>
              <a:t>Karantyagi</a:t>
            </a:r>
            <a:r>
              <a:rPr lang="en-US" sz="2000" dirty="0"/>
              <a:t>. (n.d.). </a:t>
            </a:r>
            <a:r>
              <a:rPr lang="en-US" sz="2000" dirty="0" err="1"/>
              <a:t>karantyagi</a:t>
            </a:r>
            <a:r>
              <a:rPr lang="en-US" sz="2000" dirty="0"/>
              <a:t>/Restaurant-Recommendations-with-Yelp. Retrieved from https://github.com/karantyagi/Restaurant-Recommendations-with-Yelp</a:t>
            </a:r>
          </a:p>
          <a:p>
            <a:pPr marL="457200" indent="-457200">
              <a:buFont typeface="+mj-lt"/>
              <a:buAutoNum type="arabicPeriod"/>
            </a:pPr>
            <a:r>
              <a:rPr lang="en-US" sz="2000" dirty="0"/>
              <a:t>Li, S. (2018, June 1). Topic Modeling and Latent Dirichlet Allocation (LDA) in Python. Retrieved from https://towardsdatascience.com/topic-modeling-and-latent-dirichlet-allocation-in-python-9bf156893c24</a:t>
            </a:r>
          </a:p>
          <a:p>
            <a:pPr marL="457200" indent="-457200">
              <a:buFont typeface="+mj-lt"/>
              <a:buAutoNum type="arabicPeriod"/>
            </a:pPr>
            <a:r>
              <a:rPr lang="en-US" sz="2000" dirty="0"/>
              <a:t>MODELING. (n.d.). Retrieved from https://xindizhao19931.wixsite.com/spotify2/modeling</a:t>
            </a:r>
          </a:p>
          <a:p>
            <a:pPr marL="457200" indent="-457200">
              <a:buFont typeface="+mj-lt"/>
              <a:buAutoNum type="arabicPeriod"/>
            </a:pPr>
            <a:r>
              <a:rPr lang="en-US" sz="2000" dirty="0"/>
              <a:t>Welcome! (n.d.). Retrieved from http://millionsongdataset.com/</a:t>
            </a:r>
          </a:p>
          <a:p>
            <a:endParaRPr lang="en-US" sz="2000" dirty="0"/>
          </a:p>
        </p:txBody>
      </p:sp>
      <p:sp>
        <p:nvSpPr>
          <p:cNvPr id="4" name="灯片编号占位符 3">
            <a:extLst>
              <a:ext uri="{FF2B5EF4-FFF2-40B4-BE49-F238E27FC236}">
                <a16:creationId xmlns:a16="http://schemas.microsoft.com/office/drawing/2014/main" id="{5904757E-3A24-4BF7-8767-05169892ADC3}"/>
              </a:ext>
            </a:extLst>
          </p:cNvPr>
          <p:cNvSpPr>
            <a:spLocks noGrp="1"/>
          </p:cNvSpPr>
          <p:nvPr>
            <p:ph type="sldNum" sz="quarter" idx="12"/>
          </p:nvPr>
        </p:nvSpPr>
        <p:spPr/>
        <p:txBody>
          <a:bodyPr/>
          <a:lstStyle/>
          <a:p>
            <a:fld id="{52DBED1F-091A-4032-9F48-CA688938ACD9}" type="slidenum">
              <a:rPr lang="en-US" smtClean="0"/>
              <a:t>18</a:t>
            </a:fld>
            <a:endParaRPr lang="en-US"/>
          </a:p>
        </p:txBody>
      </p:sp>
    </p:spTree>
    <p:extLst>
      <p:ext uri="{BB962C8B-B14F-4D97-AF65-F5344CB8AC3E}">
        <p14:creationId xmlns:p14="http://schemas.microsoft.com/office/powerpoint/2010/main" val="3554514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4D5922-434B-4829-B93E-02DC38A29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5FBA24-5C01-4635-A984-1DB6E340B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9A5114-55F8-4976-BBE9-EB03D13143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B68E7F15-1BC6-438A-8D72-8DC7AED51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1641807-6842-4066-AF10-93EC82C9F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82CAD2-2793-4D56-BE4D-E6CEF77D7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2ADA1AD-25F7-4EE1-9E91-CB4534B5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07625553-33A6-42A6-BA58-B6F60A4E5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B990D2-1682-41A9-850F-4DC602C31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819102A-0400-4C1F-8614-973F5262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A8FBDFC-CF2A-4A9A-88B1-15D45D68BC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4EC299EF-4D18-40D1-AAB9-5082B26ABF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49880C-55B6-4C46-A7F6-6A2856231B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C809907-F418-42B7-B7DA-7578B44AAB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1152CA-C7C6-498B-AC68-B4620D242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CF1485CA-41D2-421F-B28D-15EF845D5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04ED96A1-E6CA-493F-8610-6B8B7A28E3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3C9231B8-0812-4FDE-9AC6-94984E20AC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BF59FE3-7AD8-46E8-9440-D268639942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EEEDF00-F676-4147-BAF0-64840E2857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D3F73A-55E6-4A58-872D-BE9E9C7C3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E0649A2A-FBDB-41EA-AB0C-1487BE74F4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188" t="16195" r="7191" b="13875"/>
          <a:stretch/>
        </p:blipFill>
        <p:spPr>
          <a:xfrm>
            <a:off x="7619413" y="979713"/>
            <a:ext cx="3578928" cy="5077925"/>
          </a:xfrm>
          <a:prstGeom prst="rect">
            <a:avLst/>
          </a:prstGeom>
        </p:spPr>
      </p:pic>
      <p:grpSp>
        <p:nvGrpSpPr>
          <p:cNvPr id="38" name="Group 37">
            <a:extLst>
              <a:ext uri="{FF2B5EF4-FFF2-40B4-BE49-F238E27FC236}">
                <a16:creationId xmlns:a16="http://schemas.microsoft.com/office/drawing/2014/main" id="{8D2BC472-0671-410F-BA77-E46AA62106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867670" y="850149"/>
            <a:ext cx="304800" cy="429768"/>
            <a:chOff x="215328" y="-46937"/>
            <a:chExt cx="304800" cy="2773841"/>
          </a:xfrm>
        </p:grpSpPr>
        <p:cxnSp>
          <p:nvCxnSpPr>
            <p:cNvPr id="39" name="Straight Connector 38">
              <a:extLst>
                <a:ext uri="{FF2B5EF4-FFF2-40B4-BE49-F238E27FC236}">
                  <a16:creationId xmlns:a16="http://schemas.microsoft.com/office/drawing/2014/main" id="{DC68B2A3-267E-4DE4-8DD5-C0378482D2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474CC6-D7FB-4A38-8991-680F048CFF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5825D0E-A1E4-4466-81B2-33325B3B3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BD1E16-C3EF-4A05-9C71-590A55BFC5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0660BD1-F613-43E9-B742-90ADD1E35B87}"/>
              </a:ext>
            </a:extLst>
          </p:cNvPr>
          <p:cNvSpPr>
            <a:spLocks noGrp="1"/>
          </p:cNvSpPr>
          <p:nvPr>
            <p:ph type="title"/>
          </p:nvPr>
        </p:nvSpPr>
        <p:spPr>
          <a:xfrm>
            <a:off x="630936" y="609600"/>
            <a:ext cx="5793477" cy="5558187"/>
          </a:xfrm>
          <a:noFill/>
        </p:spPr>
        <p:txBody>
          <a:bodyPr vert="horz" lIns="91440" tIns="45720" rIns="91440" bIns="45720" rtlCol="0" anchor="ctr">
            <a:normAutofit/>
          </a:bodyPr>
          <a:lstStyle/>
          <a:p>
            <a:pPr algn="ctr">
              <a:lnSpc>
                <a:spcPct val="100000"/>
              </a:lnSpc>
            </a:pPr>
            <a:r>
              <a:rPr lang="en-US" sz="10000" b="1" dirty="0">
                <a:solidFill>
                  <a:schemeClr val="bg1"/>
                </a:solidFill>
              </a:rPr>
              <a:t>Thank You</a:t>
            </a:r>
            <a:br>
              <a:rPr lang="en-US" sz="10000" dirty="0">
                <a:solidFill>
                  <a:schemeClr val="bg1"/>
                </a:solidFill>
              </a:rPr>
            </a:br>
            <a:r>
              <a:rPr lang="en-US" sz="5500" dirty="0">
                <a:solidFill>
                  <a:schemeClr val="bg1"/>
                </a:solidFill>
              </a:rPr>
              <a:t>for making us become great</a:t>
            </a:r>
            <a:br>
              <a:rPr lang="en-US" sz="5500" dirty="0">
                <a:solidFill>
                  <a:schemeClr val="bg1"/>
                </a:solidFill>
              </a:rPr>
            </a:br>
            <a:r>
              <a:rPr lang="en-US" sz="5500" dirty="0">
                <a:solidFill>
                  <a:schemeClr val="bg1"/>
                </a:solidFill>
              </a:rPr>
              <a:t> data scientists </a:t>
            </a:r>
            <a:br>
              <a:rPr lang="en-US" sz="5500" dirty="0">
                <a:solidFill>
                  <a:schemeClr val="bg1"/>
                </a:solidFill>
              </a:rPr>
            </a:br>
            <a:br>
              <a:rPr lang="en-US" sz="5500" dirty="0">
                <a:solidFill>
                  <a:schemeClr val="bg1"/>
                </a:solidFill>
              </a:rPr>
            </a:br>
            <a:r>
              <a:rPr lang="en-US" sz="2000" dirty="0">
                <a:solidFill>
                  <a:schemeClr val="bg1"/>
                </a:solidFill>
              </a:rPr>
              <a:t>From </a:t>
            </a:r>
            <a:r>
              <a:rPr lang="en-US" sz="2000" dirty="0" err="1">
                <a:solidFill>
                  <a:schemeClr val="bg1"/>
                </a:solidFill>
              </a:rPr>
              <a:t>Jie</a:t>
            </a:r>
            <a:r>
              <a:rPr lang="en-US" sz="2000" dirty="0">
                <a:solidFill>
                  <a:schemeClr val="bg1"/>
                </a:solidFill>
              </a:rPr>
              <a:t> Lu, Li </a:t>
            </a:r>
            <a:r>
              <a:rPr lang="en-US" sz="2000" dirty="0" err="1">
                <a:solidFill>
                  <a:schemeClr val="bg1"/>
                </a:solidFill>
              </a:rPr>
              <a:t>Yihao</a:t>
            </a:r>
            <a:r>
              <a:rPr lang="en-US" sz="2000" dirty="0">
                <a:solidFill>
                  <a:schemeClr val="bg1"/>
                </a:solidFill>
              </a:rPr>
              <a:t>, </a:t>
            </a:r>
            <a:r>
              <a:rPr lang="en-US" sz="2000" dirty="0" err="1">
                <a:solidFill>
                  <a:schemeClr val="bg1"/>
                </a:solidFill>
              </a:rPr>
              <a:t>Chaoying</a:t>
            </a:r>
            <a:r>
              <a:rPr lang="en-US" sz="2000" dirty="0">
                <a:solidFill>
                  <a:schemeClr val="bg1"/>
                </a:solidFill>
              </a:rPr>
              <a:t> Bao, Tram Le</a:t>
            </a:r>
          </a:p>
        </p:txBody>
      </p:sp>
      <p:pic>
        <p:nvPicPr>
          <p:cNvPr id="6" name="Picture 5">
            <a:extLst>
              <a:ext uri="{FF2B5EF4-FFF2-40B4-BE49-F238E27FC236}">
                <a16:creationId xmlns:a16="http://schemas.microsoft.com/office/drawing/2014/main" id="{4E809E3A-EFC0-4156-834E-D97621D419C2}"/>
              </a:ext>
            </a:extLst>
          </p:cNvPr>
          <p:cNvPicPr>
            <a:picLocks/>
          </p:cNvPicPr>
          <p:nvPr/>
        </p:nvPicPr>
        <p:blipFill>
          <a:blip r:embed="rId3"/>
          <a:stretch>
            <a:fillRect/>
          </a:stretch>
        </p:blipFill>
        <p:spPr>
          <a:xfrm>
            <a:off x="5900538" y="5336262"/>
            <a:ext cx="877718" cy="878540"/>
          </a:xfrm>
          <a:prstGeom prst="rect">
            <a:avLst/>
          </a:prstGeom>
        </p:spPr>
      </p:pic>
      <p:pic>
        <p:nvPicPr>
          <p:cNvPr id="3" name="Picture 2">
            <a:extLst>
              <a:ext uri="{FF2B5EF4-FFF2-40B4-BE49-F238E27FC236}">
                <a16:creationId xmlns:a16="http://schemas.microsoft.com/office/drawing/2014/main" id="{CE5D23F1-3CA2-45AA-93D1-9BD4A7EA9DE4}"/>
              </a:ext>
            </a:extLst>
          </p:cNvPr>
          <p:cNvPicPr>
            <a:picLocks/>
          </p:cNvPicPr>
          <p:nvPr/>
        </p:nvPicPr>
        <p:blipFill>
          <a:blip r:embed="rId4"/>
          <a:stretch>
            <a:fillRect/>
          </a:stretch>
        </p:blipFill>
        <p:spPr>
          <a:xfrm>
            <a:off x="117916" y="86837"/>
            <a:ext cx="711252" cy="827486"/>
          </a:xfrm>
          <a:prstGeom prst="rect">
            <a:avLst/>
          </a:prstGeom>
        </p:spPr>
      </p:pic>
      <p:sp>
        <p:nvSpPr>
          <p:cNvPr id="4" name="灯片编号占位符 3">
            <a:extLst>
              <a:ext uri="{FF2B5EF4-FFF2-40B4-BE49-F238E27FC236}">
                <a16:creationId xmlns:a16="http://schemas.microsoft.com/office/drawing/2014/main" id="{EB41A8B1-2054-4F03-82C0-06EBBFD2F1B0}"/>
              </a:ext>
            </a:extLst>
          </p:cNvPr>
          <p:cNvSpPr>
            <a:spLocks noGrp="1"/>
          </p:cNvSpPr>
          <p:nvPr>
            <p:ph type="sldNum" sz="quarter" idx="12"/>
          </p:nvPr>
        </p:nvSpPr>
        <p:spPr/>
        <p:txBody>
          <a:bodyPr/>
          <a:lstStyle/>
          <a:p>
            <a:fld id="{52DBED1F-091A-4032-9F48-CA688938ACD9}" type="slidenum">
              <a:rPr lang="en-US" smtClean="0"/>
              <a:t>19</a:t>
            </a:fld>
            <a:endParaRPr lang="en-US"/>
          </a:p>
        </p:txBody>
      </p:sp>
    </p:spTree>
    <p:extLst>
      <p:ext uri="{BB962C8B-B14F-4D97-AF65-F5344CB8AC3E}">
        <p14:creationId xmlns:p14="http://schemas.microsoft.com/office/powerpoint/2010/main" val="207465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DB92-E85F-4561-A5FD-308A2AF5A881}"/>
              </a:ext>
            </a:extLst>
          </p:cNvPr>
          <p:cNvSpPr>
            <a:spLocks noGrp="1"/>
          </p:cNvSpPr>
          <p:nvPr>
            <p:ph type="title"/>
          </p:nvPr>
        </p:nvSpPr>
        <p:spPr>
          <a:xfrm>
            <a:off x="838200" y="365125"/>
            <a:ext cx="10515600" cy="1325563"/>
          </a:xfrm>
        </p:spPr>
        <p:txBody>
          <a:bodyPr>
            <a:normAutofit/>
          </a:bodyPr>
          <a:lstStyle/>
          <a:p>
            <a:pPr algn="ctr"/>
            <a:r>
              <a:rPr lang="en-US" sz="4000" dirty="0"/>
              <a:t>Executive Summary</a:t>
            </a:r>
          </a:p>
        </p:txBody>
      </p:sp>
      <p:graphicFrame>
        <p:nvGraphicFramePr>
          <p:cNvPr id="5" name="Content Placeholder 2">
            <a:extLst>
              <a:ext uri="{FF2B5EF4-FFF2-40B4-BE49-F238E27FC236}">
                <a16:creationId xmlns:a16="http://schemas.microsoft.com/office/drawing/2014/main" id="{1C415B51-5D77-420F-9DD6-788DAFE760FF}"/>
              </a:ext>
            </a:extLst>
          </p:cNvPr>
          <p:cNvGraphicFramePr>
            <a:graphicFrameLocks noGrp="1"/>
          </p:cNvGraphicFramePr>
          <p:nvPr>
            <p:ph idx="1"/>
            <p:extLst>
              <p:ext uri="{D42A27DB-BD31-4B8C-83A1-F6EECF244321}">
                <p14:modId xmlns:p14="http://schemas.microsoft.com/office/powerpoint/2010/main" val="47108126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E9E98E55-815D-4F59-91BC-5F294F73F54A}"/>
              </a:ext>
            </a:extLst>
          </p:cNvPr>
          <p:cNvSpPr>
            <a:spLocks noGrp="1"/>
          </p:cNvSpPr>
          <p:nvPr>
            <p:ph type="sldNum" sz="quarter" idx="12"/>
          </p:nvPr>
        </p:nvSpPr>
        <p:spPr/>
        <p:txBody>
          <a:bodyPr/>
          <a:lstStyle/>
          <a:p>
            <a:fld id="{52DBED1F-091A-4032-9F48-CA688938ACD9}" type="slidenum">
              <a:rPr lang="en-US" smtClean="0"/>
              <a:t>2</a:t>
            </a:fld>
            <a:endParaRPr lang="en-US"/>
          </a:p>
        </p:txBody>
      </p:sp>
    </p:spTree>
    <p:extLst>
      <p:ext uri="{BB962C8B-B14F-4D97-AF65-F5344CB8AC3E}">
        <p14:creationId xmlns:p14="http://schemas.microsoft.com/office/powerpoint/2010/main" val="2144715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6">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Freeform: Shape 48">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6" name="Freeform: Shape 50">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1397BA-D4CF-45C1-828F-11D464A9409E}"/>
              </a:ext>
            </a:extLst>
          </p:cNvPr>
          <p:cNvSpPr>
            <a:spLocks noGrp="1"/>
          </p:cNvSpPr>
          <p:nvPr>
            <p:ph type="title"/>
          </p:nvPr>
        </p:nvSpPr>
        <p:spPr>
          <a:xfrm>
            <a:off x="838200" y="253397"/>
            <a:ext cx="10515600" cy="1273233"/>
          </a:xfrm>
        </p:spPr>
        <p:txBody>
          <a:bodyPr>
            <a:normAutofit/>
          </a:bodyPr>
          <a:lstStyle/>
          <a:p>
            <a:r>
              <a:rPr lang="en-US" sz="4000" dirty="0"/>
              <a:t>Business Problem</a:t>
            </a:r>
          </a:p>
        </p:txBody>
      </p:sp>
      <p:sp>
        <p:nvSpPr>
          <p:cNvPr id="67" name="Rectangle 52">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Content Placeholder 2">
            <a:extLst>
              <a:ext uri="{FF2B5EF4-FFF2-40B4-BE49-F238E27FC236}">
                <a16:creationId xmlns:a16="http://schemas.microsoft.com/office/drawing/2014/main" id="{367494E6-E033-4EF8-90E4-C702667E6162}"/>
              </a:ext>
            </a:extLst>
          </p:cNvPr>
          <p:cNvSpPr>
            <a:spLocks noGrp="1"/>
          </p:cNvSpPr>
          <p:nvPr>
            <p:ph idx="1"/>
          </p:nvPr>
        </p:nvSpPr>
        <p:spPr>
          <a:xfrm>
            <a:off x="838200" y="2478024"/>
            <a:ext cx="10515600" cy="3694176"/>
          </a:xfrm>
        </p:spPr>
        <p:txBody>
          <a:bodyPr>
            <a:normAutofit/>
          </a:bodyPr>
          <a:lstStyle/>
          <a:p>
            <a:pPr marL="457200" lvl="0" indent="-342900">
              <a:spcBef>
                <a:spcPts val="0"/>
              </a:spcBef>
              <a:spcAft>
                <a:spcPts val="200"/>
              </a:spcAft>
              <a:buClr>
                <a:schemeClr val="tx1"/>
              </a:buClr>
              <a:buSzPts val="1800"/>
              <a:buFont typeface="Wingdings" panose="05000000000000000000" pitchFamily="2" charset="2"/>
              <a:buChar char="§"/>
            </a:pPr>
            <a:r>
              <a:rPr lang="en-US" sz="2200" dirty="0"/>
              <a:t>An increasing number of online companies are utilizing recommendation systems to increase user interaction and enrich business potential.</a:t>
            </a:r>
          </a:p>
          <a:p>
            <a:pPr marL="457200" lvl="0" indent="-342900">
              <a:spcBef>
                <a:spcPts val="0"/>
              </a:spcBef>
              <a:spcAft>
                <a:spcPts val="200"/>
              </a:spcAft>
              <a:buClr>
                <a:schemeClr val="tx1"/>
              </a:buClr>
              <a:buSzPts val="1800"/>
              <a:buFont typeface="Wingdings" panose="05000000000000000000" pitchFamily="2" charset="2"/>
              <a:buChar char="§"/>
            </a:pPr>
            <a:r>
              <a:rPr lang="en-US" sz="2200" dirty="0"/>
              <a:t>The potential benefits of a state of art recommender system:</a:t>
            </a:r>
          </a:p>
          <a:p>
            <a:pPr marL="927100" lvl="1" indent="-342900">
              <a:spcBef>
                <a:spcPts val="0"/>
              </a:spcBef>
              <a:spcAft>
                <a:spcPts val="200"/>
              </a:spcAft>
              <a:buClr>
                <a:schemeClr val="tx1"/>
              </a:buClr>
              <a:buSzPts val="1600"/>
              <a:buFont typeface="Wingdings" panose="05000000000000000000" pitchFamily="2" charset="2"/>
              <a:buChar char="ü"/>
            </a:pPr>
            <a:r>
              <a:rPr lang="en-US" sz="2200" dirty="0"/>
              <a:t>Improve </a:t>
            </a:r>
            <a:r>
              <a:rPr lang="en-US" sz="2200" b="1" dirty="0"/>
              <a:t>user retention</a:t>
            </a:r>
          </a:p>
          <a:p>
            <a:pPr marL="927100" lvl="1" indent="-342900">
              <a:spcBef>
                <a:spcPts val="0"/>
              </a:spcBef>
              <a:spcAft>
                <a:spcPts val="200"/>
              </a:spcAft>
              <a:buClr>
                <a:schemeClr val="tx1"/>
              </a:buClr>
              <a:buSzPts val="1600"/>
              <a:buFont typeface="Wingdings" panose="05000000000000000000" pitchFamily="2" charset="2"/>
              <a:buChar char="ü"/>
            </a:pPr>
            <a:r>
              <a:rPr lang="en-US" sz="2200" dirty="0"/>
              <a:t>Improve </a:t>
            </a:r>
            <a:r>
              <a:rPr lang="en-US" sz="2200" b="1" dirty="0"/>
              <a:t>user engagement</a:t>
            </a:r>
          </a:p>
          <a:p>
            <a:pPr marL="927100" lvl="1" indent="-342900">
              <a:spcBef>
                <a:spcPts val="0"/>
              </a:spcBef>
              <a:spcAft>
                <a:spcPts val="200"/>
              </a:spcAft>
              <a:buClr>
                <a:schemeClr val="tx1"/>
              </a:buClr>
              <a:buSzPts val="1600"/>
              <a:buFont typeface="Wingdings" panose="05000000000000000000" pitchFamily="2" charset="2"/>
              <a:buChar char="ü"/>
            </a:pPr>
            <a:r>
              <a:rPr lang="en-US" sz="2200" dirty="0"/>
              <a:t>Understand changing trend of the </a:t>
            </a:r>
            <a:r>
              <a:rPr lang="en-US" sz="2200" b="1" dirty="0"/>
              <a:t>customers’ tastes</a:t>
            </a:r>
          </a:p>
          <a:p>
            <a:pPr marL="457200" lvl="0" indent="-342900">
              <a:spcBef>
                <a:spcPts val="0"/>
              </a:spcBef>
              <a:spcAft>
                <a:spcPts val="200"/>
              </a:spcAft>
              <a:buClr>
                <a:schemeClr val="tx1"/>
              </a:buClr>
              <a:buSzPts val="1800"/>
              <a:buFont typeface="Wingdings" panose="05000000000000000000" pitchFamily="2" charset="2"/>
              <a:buChar char="§"/>
            </a:pPr>
            <a:r>
              <a:rPr lang="en-US" sz="2200" dirty="0"/>
              <a:t>We want to focus on the streaming music industry and develop an industry level music recommendation system under different scenarios and for different users.</a:t>
            </a:r>
          </a:p>
        </p:txBody>
      </p:sp>
      <p:sp>
        <p:nvSpPr>
          <p:cNvPr id="3" name="灯片编号占位符 2">
            <a:extLst>
              <a:ext uri="{FF2B5EF4-FFF2-40B4-BE49-F238E27FC236}">
                <a16:creationId xmlns:a16="http://schemas.microsoft.com/office/drawing/2014/main" id="{603857BF-0A8A-4F63-B6EF-D8044930B810}"/>
              </a:ext>
            </a:extLst>
          </p:cNvPr>
          <p:cNvSpPr>
            <a:spLocks noGrp="1"/>
          </p:cNvSpPr>
          <p:nvPr>
            <p:ph type="sldNum" sz="quarter" idx="12"/>
          </p:nvPr>
        </p:nvSpPr>
        <p:spPr/>
        <p:txBody>
          <a:bodyPr/>
          <a:lstStyle/>
          <a:p>
            <a:fld id="{52DBED1F-091A-4032-9F48-CA688938ACD9}" type="slidenum">
              <a:rPr lang="en-US" smtClean="0"/>
              <a:t>3</a:t>
            </a:fld>
            <a:endParaRPr lang="en-US"/>
          </a:p>
        </p:txBody>
      </p:sp>
    </p:spTree>
    <p:extLst>
      <p:ext uri="{BB962C8B-B14F-4D97-AF65-F5344CB8AC3E}">
        <p14:creationId xmlns:p14="http://schemas.microsoft.com/office/powerpoint/2010/main" val="229495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22E8-2465-4A31-A184-2CF03BF3FC60}"/>
              </a:ext>
            </a:extLst>
          </p:cNvPr>
          <p:cNvSpPr>
            <a:spLocks noGrp="1"/>
          </p:cNvSpPr>
          <p:nvPr>
            <p:ph type="title"/>
          </p:nvPr>
        </p:nvSpPr>
        <p:spPr>
          <a:xfrm>
            <a:off x="757528" y="99445"/>
            <a:ext cx="10515600" cy="1325563"/>
          </a:xfrm>
        </p:spPr>
        <p:txBody>
          <a:bodyPr>
            <a:normAutofit/>
          </a:bodyPr>
          <a:lstStyle/>
          <a:p>
            <a:r>
              <a:rPr lang="en-US" sz="4000" dirty="0"/>
              <a:t>Data Description</a:t>
            </a:r>
          </a:p>
        </p:txBody>
      </p:sp>
      <p:grpSp>
        <p:nvGrpSpPr>
          <p:cNvPr id="4" name="Google Shape;188;p29">
            <a:extLst>
              <a:ext uri="{FF2B5EF4-FFF2-40B4-BE49-F238E27FC236}">
                <a16:creationId xmlns:a16="http://schemas.microsoft.com/office/drawing/2014/main" id="{558D4B41-5B04-4A73-A102-02A4D495757A}"/>
              </a:ext>
            </a:extLst>
          </p:cNvPr>
          <p:cNvGrpSpPr/>
          <p:nvPr/>
        </p:nvGrpSpPr>
        <p:grpSpPr>
          <a:xfrm>
            <a:off x="858253" y="1323474"/>
            <a:ext cx="10663528" cy="4965894"/>
            <a:chOff x="0" y="2656"/>
            <a:chExt cx="10515600" cy="4347231"/>
          </a:xfrm>
        </p:grpSpPr>
        <p:sp>
          <p:nvSpPr>
            <p:cNvPr id="5" name="Google Shape;189;p29">
              <a:extLst>
                <a:ext uri="{FF2B5EF4-FFF2-40B4-BE49-F238E27FC236}">
                  <a16:creationId xmlns:a16="http://schemas.microsoft.com/office/drawing/2014/main" id="{3E6A98FB-5BAE-48F1-902C-6EEF6795CA19}"/>
                </a:ext>
              </a:extLst>
            </p:cNvPr>
            <p:cNvSpPr/>
            <p:nvPr/>
          </p:nvSpPr>
          <p:spPr>
            <a:xfrm>
              <a:off x="0" y="2656"/>
              <a:ext cx="10515600" cy="1242066"/>
            </a:xfrm>
            <a:prstGeom prst="roundRect">
              <a:avLst>
                <a:gd name="adj" fmla="val 10000"/>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 name="Google Shape;190;p29">
              <a:extLst>
                <a:ext uri="{FF2B5EF4-FFF2-40B4-BE49-F238E27FC236}">
                  <a16:creationId xmlns:a16="http://schemas.microsoft.com/office/drawing/2014/main" id="{28641AF0-43C6-4F97-B76E-239BA468C59C}"/>
                </a:ext>
              </a:extLst>
            </p:cNvPr>
            <p:cNvSpPr/>
            <p:nvPr/>
          </p:nvSpPr>
          <p:spPr>
            <a:xfrm>
              <a:off x="375725" y="282120"/>
              <a:ext cx="683136" cy="683136"/>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 name="Google Shape;191;p29">
              <a:extLst>
                <a:ext uri="{FF2B5EF4-FFF2-40B4-BE49-F238E27FC236}">
                  <a16:creationId xmlns:a16="http://schemas.microsoft.com/office/drawing/2014/main" id="{2BDE056F-4038-4547-83FE-3618B1708547}"/>
                </a:ext>
              </a:extLst>
            </p:cNvPr>
            <p:cNvSpPr/>
            <p:nvPr/>
          </p:nvSpPr>
          <p:spPr>
            <a:xfrm>
              <a:off x="1434586" y="2656"/>
              <a:ext cx="4732020"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 name="Google Shape;192;p29">
              <a:extLst>
                <a:ext uri="{FF2B5EF4-FFF2-40B4-BE49-F238E27FC236}">
                  <a16:creationId xmlns:a16="http://schemas.microsoft.com/office/drawing/2014/main" id="{1A47B4CE-C809-45CD-8047-DA055FC9D666}"/>
                </a:ext>
              </a:extLst>
            </p:cNvPr>
            <p:cNvSpPr txBox="1"/>
            <p:nvPr/>
          </p:nvSpPr>
          <p:spPr>
            <a:xfrm>
              <a:off x="1434586" y="2656"/>
              <a:ext cx="4732020" cy="1242066"/>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 sz="1900" i="0" u="none" strike="noStrike" cap="none" dirty="0">
                  <a:solidFill>
                    <a:schemeClr val="dk1"/>
                  </a:solidFill>
                  <a:latin typeface="Open Sans"/>
                  <a:ea typeface="Open Sans"/>
                  <a:cs typeface="Open Sans"/>
                  <a:sym typeface="Open Sans"/>
                </a:rPr>
                <a:t>The Echo Nest, 2011</a:t>
              </a:r>
              <a:endParaRPr sz="1100" dirty="0">
                <a:latin typeface="Open Sans"/>
                <a:ea typeface="Open Sans"/>
                <a:cs typeface="Open Sans"/>
                <a:sym typeface="Open Sans"/>
              </a:endParaRPr>
            </a:p>
          </p:txBody>
        </p:sp>
        <p:sp>
          <p:nvSpPr>
            <p:cNvPr id="9" name="Google Shape;193;p29">
              <a:extLst>
                <a:ext uri="{FF2B5EF4-FFF2-40B4-BE49-F238E27FC236}">
                  <a16:creationId xmlns:a16="http://schemas.microsoft.com/office/drawing/2014/main" id="{1D1BBDA7-4355-4AB3-86E7-0732B5AC2D45}"/>
                </a:ext>
              </a:extLst>
            </p:cNvPr>
            <p:cNvSpPr/>
            <p:nvPr/>
          </p:nvSpPr>
          <p:spPr>
            <a:xfrm>
              <a:off x="6166606" y="2656"/>
              <a:ext cx="4347591"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 name="Google Shape;194;p29">
              <a:extLst>
                <a:ext uri="{FF2B5EF4-FFF2-40B4-BE49-F238E27FC236}">
                  <a16:creationId xmlns:a16="http://schemas.microsoft.com/office/drawing/2014/main" id="{0CA8F1A7-0B7E-4534-ABB6-9A56E0FA912B}"/>
                </a:ext>
              </a:extLst>
            </p:cNvPr>
            <p:cNvSpPr txBox="1"/>
            <p:nvPr/>
          </p:nvSpPr>
          <p:spPr>
            <a:xfrm>
              <a:off x="6166606" y="2656"/>
              <a:ext cx="4347591" cy="1242066"/>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800"/>
                <a:buFont typeface="Calibri"/>
                <a:buNone/>
              </a:pPr>
              <a:r>
                <a:rPr lang="en" sz="1400" i="0" u="none" strike="noStrike" cap="none" dirty="0">
                  <a:solidFill>
                    <a:schemeClr val="dk1"/>
                  </a:solidFill>
                  <a:latin typeface="Open Sans"/>
                  <a:ea typeface="Open Sans"/>
                  <a:cs typeface="Open Sans"/>
                  <a:sym typeface="Open Sans"/>
                </a:rPr>
                <a:t>Size: 280GB</a:t>
              </a:r>
              <a:r>
                <a:rPr lang="en" sz="1400" dirty="0">
                  <a:solidFill>
                    <a:schemeClr val="dk1"/>
                  </a:solidFill>
                  <a:latin typeface="Open Sans"/>
                  <a:ea typeface="Open Sans"/>
                  <a:cs typeface="Open Sans"/>
                  <a:sym typeface="Open Sans"/>
                </a:rPr>
                <a:t> (Subset)</a:t>
              </a:r>
              <a:endParaRPr sz="1400" dirty="0">
                <a:latin typeface="Open Sans"/>
                <a:ea typeface="Open Sans"/>
                <a:cs typeface="Open Sans"/>
                <a:sym typeface="Open Sans"/>
              </a:endParaRPr>
            </a:p>
            <a:p>
              <a:pPr marL="0" marR="0" lvl="0" indent="0" algn="l" rtl="0">
                <a:lnSpc>
                  <a:spcPct val="90000"/>
                </a:lnSpc>
                <a:spcBef>
                  <a:spcPts val="30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1,000,000 unique tracks ID</a:t>
              </a:r>
              <a:endParaRPr sz="1400" dirty="0">
                <a:latin typeface="Open Sans"/>
                <a:ea typeface="Open Sans"/>
                <a:cs typeface="Open Sans"/>
                <a:sym typeface="Open Sans"/>
              </a:endParaRPr>
            </a:p>
            <a:p>
              <a:pPr marL="0" marR="0" lvl="0" indent="0" algn="l" rtl="0">
                <a:lnSpc>
                  <a:spcPct val="90000"/>
                </a:lnSpc>
                <a:spcBef>
                  <a:spcPts val="30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Song Metadata, Artist similarity, Artist tags</a:t>
              </a:r>
              <a:endParaRPr sz="1400" dirty="0">
                <a:latin typeface="Open Sans"/>
                <a:ea typeface="Open Sans"/>
                <a:cs typeface="Open Sans"/>
                <a:sym typeface="Open Sans"/>
              </a:endParaRPr>
            </a:p>
            <a:p>
              <a:pPr marL="0" marR="0" lvl="0" indent="0" algn="l" rtl="0">
                <a:lnSpc>
                  <a:spcPct val="90000"/>
                </a:lnSpc>
                <a:spcBef>
                  <a:spcPts val="300"/>
                </a:spcBef>
                <a:spcAft>
                  <a:spcPts val="0"/>
                </a:spcAft>
                <a:buClr>
                  <a:schemeClr val="dk1"/>
                </a:buClr>
                <a:buSzPts val="800"/>
                <a:buFont typeface="Calibri"/>
                <a:buNone/>
              </a:pPr>
              <a:r>
                <a:rPr lang="en-US" sz="1400" dirty="0">
                  <a:latin typeface="Open Sans"/>
                  <a:ea typeface="Open Sans"/>
                  <a:cs typeface="Open Sans"/>
                  <a:sym typeface="Open Sans"/>
                </a:rPr>
                <a:t>SQLite, Text Files</a:t>
              </a:r>
              <a:endParaRPr sz="1400" dirty="0">
                <a:latin typeface="Open Sans"/>
                <a:ea typeface="Open Sans"/>
                <a:cs typeface="Open Sans"/>
                <a:sym typeface="Open Sans"/>
              </a:endParaRPr>
            </a:p>
            <a:p>
              <a:pPr marL="0" marR="0" lvl="0" indent="0" algn="l" rtl="0">
                <a:lnSpc>
                  <a:spcPct val="90000"/>
                </a:lnSpc>
                <a:spcBef>
                  <a:spcPts val="300"/>
                </a:spcBef>
                <a:spcAft>
                  <a:spcPts val="0"/>
                </a:spcAft>
                <a:buClr>
                  <a:schemeClr val="dk1"/>
                </a:buClr>
                <a:buSzPts val="800"/>
                <a:buFont typeface="Calibri"/>
                <a:buNone/>
              </a:pPr>
              <a:r>
                <a:rPr lang="en" sz="1400" i="0" u="sng" strike="noStrike" cap="none" dirty="0">
                  <a:solidFill>
                    <a:schemeClr val="hlink"/>
                  </a:solidFill>
                  <a:latin typeface="Open Sans"/>
                  <a:ea typeface="Open Sans"/>
                  <a:cs typeface="Open Sans"/>
                  <a:sym typeface="Open Sans"/>
                  <a:hlinkClick r:id="rId4"/>
                </a:rPr>
                <a:t>Main Dataset Link</a:t>
              </a:r>
              <a:endParaRPr sz="1400" i="0" u="none" strike="noStrike" cap="none" dirty="0">
                <a:solidFill>
                  <a:schemeClr val="dk1"/>
                </a:solidFill>
                <a:latin typeface="Open Sans"/>
                <a:ea typeface="Open Sans"/>
                <a:cs typeface="Open Sans"/>
                <a:sym typeface="Open Sans"/>
              </a:endParaRPr>
            </a:p>
          </p:txBody>
        </p:sp>
        <p:sp>
          <p:nvSpPr>
            <p:cNvPr id="11" name="Google Shape;195;p29">
              <a:extLst>
                <a:ext uri="{FF2B5EF4-FFF2-40B4-BE49-F238E27FC236}">
                  <a16:creationId xmlns:a16="http://schemas.microsoft.com/office/drawing/2014/main" id="{A5E03E69-CF82-4217-8C64-A5627666DE98}"/>
                </a:ext>
              </a:extLst>
            </p:cNvPr>
            <p:cNvSpPr/>
            <p:nvPr/>
          </p:nvSpPr>
          <p:spPr>
            <a:xfrm>
              <a:off x="0" y="1555238"/>
              <a:ext cx="10515600" cy="1242066"/>
            </a:xfrm>
            <a:prstGeom prst="roundRect">
              <a:avLst>
                <a:gd name="adj" fmla="val 10000"/>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 name="Google Shape;196;p29">
              <a:extLst>
                <a:ext uri="{FF2B5EF4-FFF2-40B4-BE49-F238E27FC236}">
                  <a16:creationId xmlns:a16="http://schemas.microsoft.com/office/drawing/2014/main" id="{ACFC3117-2DA8-494C-A2BC-5CD2648BF393}"/>
                </a:ext>
              </a:extLst>
            </p:cNvPr>
            <p:cNvSpPr/>
            <p:nvPr/>
          </p:nvSpPr>
          <p:spPr>
            <a:xfrm>
              <a:off x="375725" y="1834703"/>
              <a:ext cx="683136" cy="683136"/>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 name="Google Shape;197;p29">
              <a:extLst>
                <a:ext uri="{FF2B5EF4-FFF2-40B4-BE49-F238E27FC236}">
                  <a16:creationId xmlns:a16="http://schemas.microsoft.com/office/drawing/2014/main" id="{185EE611-E4D9-4E98-AE52-8D9EC3029044}"/>
                </a:ext>
              </a:extLst>
            </p:cNvPr>
            <p:cNvSpPr/>
            <p:nvPr/>
          </p:nvSpPr>
          <p:spPr>
            <a:xfrm>
              <a:off x="1434586" y="1555238"/>
              <a:ext cx="4732020"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 name="Google Shape;198;p29">
              <a:extLst>
                <a:ext uri="{FF2B5EF4-FFF2-40B4-BE49-F238E27FC236}">
                  <a16:creationId xmlns:a16="http://schemas.microsoft.com/office/drawing/2014/main" id="{39011DA4-C06D-4CB3-85EB-256F78B0498F}"/>
                </a:ext>
              </a:extLst>
            </p:cNvPr>
            <p:cNvSpPr txBox="1"/>
            <p:nvPr/>
          </p:nvSpPr>
          <p:spPr>
            <a:xfrm>
              <a:off x="1434587" y="1555237"/>
              <a:ext cx="4732020" cy="1242065"/>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 sz="1900" dirty="0">
                  <a:solidFill>
                    <a:schemeClr val="dk1"/>
                  </a:solidFill>
                  <a:latin typeface="Open Sans"/>
                  <a:ea typeface="Open Sans"/>
                  <a:cs typeface="Open Sans"/>
                  <a:sym typeface="Open Sans"/>
                </a:rPr>
                <a:t>musiXmatch</a:t>
              </a:r>
              <a:endParaRPr sz="1100" dirty="0"/>
            </a:p>
          </p:txBody>
        </p:sp>
        <p:sp>
          <p:nvSpPr>
            <p:cNvPr id="15" name="Google Shape;199;p29">
              <a:extLst>
                <a:ext uri="{FF2B5EF4-FFF2-40B4-BE49-F238E27FC236}">
                  <a16:creationId xmlns:a16="http://schemas.microsoft.com/office/drawing/2014/main" id="{D3D2AD07-79A4-42DA-8CFE-258130807CD8}"/>
                </a:ext>
              </a:extLst>
            </p:cNvPr>
            <p:cNvSpPr/>
            <p:nvPr/>
          </p:nvSpPr>
          <p:spPr>
            <a:xfrm>
              <a:off x="6166606" y="1555238"/>
              <a:ext cx="4347591"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 name="Google Shape;200;p29">
              <a:extLst>
                <a:ext uri="{FF2B5EF4-FFF2-40B4-BE49-F238E27FC236}">
                  <a16:creationId xmlns:a16="http://schemas.microsoft.com/office/drawing/2014/main" id="{DC43CBB3-2F94-42BE-B08A-743DF9FEAC58}"/>
                </a:ext>
              </a:extLst>
            </p:cNvPr>
            <p:cNvSpPr txBox="1"/>
            <p:nvPr/>
          </p:nvSpPr>
          <p:spPr>
            <a:xfrm>
              <a:off x="6166606" y="1555238"/>
              <a:ext cx="4347591" cy="1242066"/>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Size: 70</a:t>
              </a:r>
              <a:r>
                <a:rPr lang="en-US" sz="1400" dirty="0">
                  <a:solidFill>
                    <a:schemeClr val="dk1"/>
                  </a:solidFill>
                  <a:latin typeface="Open Sans"/>
                  <a:ea typeface="Open Sans"/>
                  <a:cs typeface="Open Sans"/>
                  <a:sym typeface="Open Sans"/>
                </a:rPr>
                <a:t>MB</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779</a:t>
              </a:r>
              <a:r>
                <a:rPr lang="en-US" sz="1400" dirty="0">
                  <a:solidFill>
                    <a:schemeClr val="dk1"/>
                  </a:solidFill>
                  <a:latin typeface="Open Sans"/>
                  <a:ea typeface="Open Sans"/>
                  <a:cs typeface="Open Sans"/>
                  <a:sym typeface="Open Sans"/>
                </a:rPr>
                <a:t>K matches between of </a:t>
              </a:r>
              <a:r>
                <a:rPr lang="en-US" sz="1400" dirty="0" err="1">
                  <a:solidFill>
                    <a:schemeClr val="dk1"/>
                  </a:solidFill>
                  <a:latin typeface="Open Sans"/>
                  <a:ea typeface="Open Sans"/>
                  <a:cs typeface="Open Sans"/>
                  <a:sym typeface="Open Sans"/>
                </a:rPr>
                <a:t>musiXmatch</a:t>
              </a:r>
              <a:r>
                <a:rPr lang="en-US" sz="1400" dirty="0">
                  <a:solidFill>
                    <a:schemeClr val="dk1"/>
                  </a:solidFill>
                  <a:latin typeface="Open Sans"/>
                  <a:ea typeface="Open Sans"/>
                  <a:cs typeface="Open Sans"/>
                  <a:sym typeface="Open Sans"/>
                </a:rPr>
                <a:t> ID &amp; MSD ID</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210,519 BOW for training &amp; 27,143 </a:t>
              </a:r>
              <a:r>
                <a:rPr lang="en-US" sz="1400" dirty="0">
                  <a:solidFill>
                    <a:schemeClr val="dk1"/>
                  </a:solidFill>
                  <a:latin typeface="Open Sans"/>
                  <a:ea typeface="Open Sans"/>
                  <a:cs typeface="Open Sans"/>
                  <a:sym typeface="Open Sans"/>
                </a:rPr>
                <a:t>BOW for testing</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SQLite &amp; Text Files</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u="sng" dirty="0">
                  <a:solidFill>
                    <a:schemeClr val="hlink"/>
                  </a:solidFill>
                  <a:latin typeface="Open Sans"/>
                  <a:ea typeface="Open Sans"/>
                  <a:cs typeface="Open Sans"/>
                  <a:sym typeface="Open Sans"/>
                  <a:hlinkClick r:id="rId6"/>
                </a:rPr>
                <a:t>Complementary Dataset Link</a:t>
              </a:r>
              <a:r>
                <a:rPr lang="en" sz="1400" u="sng" dirty="0">
                  <a:solidFill>
                    <a:schemeClr val="hlink"/>
                  </a:solidFill>
                  <a:latin typeface="Open Sans"/>
                  <a:ea typeface="Open Sans"/>
                  <a:cs typeface="Open Sans"/>
                  <a:sym typeface="Open Sans"/>
                </a:rPr>
                <a:t> </a:t>
              </a:r>
              <a:endParaRPr sz="1400" b="0" i="0" u="none" strike="noStrike" cap="none" dirty="0">
                <a:solidFill>
                  <a:schemeClr val="dk1"/>
                </a:solidFill>
                <a:latin typeface="Calibri"/>
                <a:ea typeface="Calibri"/>
                <a:cs typeface="Calibri"/>
                <a:sym typeface="Calibri"/>
              </a:endParaRPr>
            </a:p>
          </p:txBody>
        </p:sp>
        <p:sp>
          <p:nvSpPr>
            <p:cNvPr id="17" name="Google Shape;201;p29">
              <a:extLst>
                <a:ext uri="{FF2B5EF4-FFF2-40B4-BE49-F238E27FC236}">
                  <a16:creationId xmlns:a16="http://schemas.microsoft.com/office/drawing/2014/main" id="{9361F796-4B52-418B-8AED-4BB7DBBEFED2}"/>
                </a:ext>
              </a:extLst>
            </p:cNvPr>
            <p:cNvSpPr/>
            <p:nvPr/>
          </p:nvSpPr>
          <p:spPr>
            <a:xfrm>
              <a:off x="0" y="3107821"/>
              <a:ext cx="10515600" cy="1242066"/>
            </a:xfrm>
            <a:prstGeom prst="roundRect">
              <a:avLst>
                <a:gd name="adj" fmla="val 10000"/>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 name="Google Shape;202;p29">
              <a:extLst>
                <a:ext uri="{FF2B5EF4-FFF2-40B4-BE49-F238E27FC236}">
                  <a16:creationId xmlns:a16="http://schemas.microsoft.com/office/drawing/2014/main" id="{7E727F83-E84F-406F-8260-E17BE2B0674D}"/>
                </a:ext>
              </a:extLst>
            </p:cNvPr>
            <p:cNvSpPr/>
            <p:nvPr/>
          </p:nvSpPr>
          <p:spPr>
            <a:xfrm>
              <a:off x="375725" y="3387286"/>
              <a:ext cx="683136" cy="683136"/>
            </a:xfrm>
            <a:prstGeom prst="rect">
              <a:avLst/>
            </a:prstGeom>
            <a:blipFill rotWithShape="1">
              <a:blip r:embed="rId7">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 name="Google Shape;203;p29">
              <a:extLst>
                <a:ext uri="{FF2B5EF4-FFF2-40B4-BE49-F238E27FC236}">
                  <a16:creationId xmlns:a16="http://schemas.microsoft.com/office/drawing/2014/main" id="{38337C07-A757-4FB5-A055-7393E151147D}"/>
                </a:ext>
              </a:extLst>
            </p:cNvPr>
            <p:cNvSpPr/>
            <p:nvPr/>
          </p:nvSpPr>
          <p:spPr>
            <a:xfrm>
              <a:off x="1434586" y="3107821"/>
              <a:ext cx="4732020"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 name="Google Shape;204;p29">
              <a:extLst>
                <a:ext uri="{FF2B5EF4-FFF2-40B4-BE49-F238E27FC236}">
                  <a16:creationId xmlns:a16="http://schemas.microsoft.com/office/drawing/2014/main" id="{02D3E894-85DE-46F6-8FE2-540E07CDF31A}"/>
                </a:ext>
              </a:extLst>
            </p:cNvPr>
            <p:cNvSpPr txBox="1"/>
            <p:nvPr/>
          </p:nvSpPr>
          <p:spPr>
            <a:xfrm>
              <a:off x="1434586" y="3107821"/>
              <a:ext cx="4732020" cy="1242066"/>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 sz="1900">
                  <a:solidFill>
                    <a:schemeClr val="dk1"/>
                  </a:solidFill>
                  <a:latin typeface="Open Sans"/>
                  <a:ea typeface="Open Sans"/>
                  <a:cs typeface="Open Sans"/>
                  <a:sym typeface="Open Sans"/>
                </a:rPr>
                <a:t>Taste Profile</a:t>
              </a:r>
              <a:endParaRPr sz="1100"/>
            </a:p>
          </p:txBody>
        </p:sp>
        <p:sp>
          <p:nvSpPr>
            <p:cNvPr id="21" name="Google Shape;205;p29">
              <a:extLst>
                <a:ext uri="{FF2B5EF4-FFF2-40B4-BE49-F238E27FC236}">
                  <a16:creationId xmlns:a16="http://schemas.microsoft.com/office/drawing/2014/main" id="{AB6F595F-4AFC-4F0C-A578-9054F21826AC}"/>
                </a:ext>
              </a:extLst>
            </p:cNvPr>
            <p:cNvSpPr/>
            <p:nvPr/>
          </p:nvSpPr>
          <p:spPr>
            <a:xfrm>
              <a:off x="6166606" y="3107821"/>
              <a:ext cx="4347591"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 name="Google Shape;206;p29">
              <a:extLst>
                <a:ext uri="{FF2B5EF4-FFF2-40B4-BE49-F238E27FC236}">
                  <a16:creationId xmlns:a16="http://schemas.microsoft.com/office/drawing/2014/main" id="{0835ACF1-C13B-4FDC-BBDA-4F99ABF78E5E}"/>
                </a:ext>
              </a:extLst>
            </p:cNvPr>
            <p:cNvSpPr txBox="1"/>
            <p:nvPr/>
          </p:nvSpPr>
          <p:spPr>
            <a:xfrm>
              <a:off x="6166606" y="3107821"/>
              <a:ext cx="4347591" cy="1242066"/>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Size: 488MB</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48M user-song-play count triplets</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1M unique users</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380K unique songs</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Tab-delimited </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u="sng" dirty="0">
                  <a:solidFill>
                    <a:schemeClr val="hlink"/>
                  </a:solidFill>
                  <a:latin typeface="Open Sans"/>
                  <a:ea typeface="Open Sans"/>
                  <a:cs typeface="Open Sans"/>
                  <a:sym typeface="Open Sans"/>
                  <a:hlinkClick r:id="rId8"/>
                </a:rPr>
                <a:t>Complementary Dataset Link</a:t>
              </a:r>
              <a:endParaRPr sz="1400" b="0" i="0" u="none" strike="noStrike" cap="none" dirty="0">
                <a:solidFill>
                  <a:schemeClr val="dk1"/>
                </a:solidFill>
                <a:latin typeface="Calibri"/>
                <a:ea typeface="Calibri"/>
                <a:cs typeface="Calibri"/>
                <a:sym typeface="Calibri"/>
              </a:endParaRPr>
            </a:p>
          </p:txBody>
        </p:sp>
      </p:grpSp>
      <p:sp>
        <p:nvSpPr>
          <p:cNvPr id="3" name="灯片编号占位符 2">
            <a:extLst>
              <a:ext uri="{FF2B5EF4-FFF2-40B4-BE49-F238E27FC236}">
                <a16:creationId xmlns:a16="http://schemas.microsoft.com/office/drawing/2014/main" id="{A2873F54-3E8C-40D4-B46B-2B3E46314CE9}"/>
              </a:ext>
            </a:extLst>
          </p:cNvPr>
          <p:cNvSpPr>
            <a:spLocks noGrp="1"/>
          </p:cNvSpPr>
          <p:nvPr>
            <p:ph type="sldNum" sz="quarter" idx="12"/>
          </p:nvPr>
        </p:nvSpPr>
        <p:spPr/>
        <p:txBody>
          <a:bodyPr/>
          <a:lstStyle/>
          <a:p>
            <a:fld id="{52DBED1F-091A-4032-9F48-CA688938ACD9}" type="slidenum">
              <a:rPr lang="en-US" smtClean="0"/>
              <a:t>4</a:t>
            </a:fld>
            <a:endParaRPr lang="en-US"/>
          </a:p>
        </p:txBody>
      </p:sp>
    </p:spTree>
    <p:extLst>
      <p:ext uri="{BB962C8B-B14F-4D97-AF65-F5344CB8AC3E}">
        <p14:creationId xmlns:p14="http://schemas.microsoft.com/office/powerpoint/2010/main" val="591141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Terminator 29">
            <a:extLst>
              <a:ext uri="{FF2B5EF4-FFF2-40B4-BE49-F238E27FC236}">
                <a16:creationId xmlns:a16="http://schemas.microsoft.com/office/drawing/2014/main" id="{CC6881A5-ABCC-44BA-98B8-375F0996FF01}"/>
              </a:ext>
            </a:extLst>
          </p:cNvPr>
          <p:cNvSpPr/>
          <p:nvPr/>
        </p:nvSpPr>
        <p:spPr>
          <a:xfrm>
            <a:off x="10613572" y="4574393"/>
            <a:ext cx="1380744" cy="457200"/>
          </a:xfrm>
          <a:prstGeom prst="flowChartTerminator">
            <a:avLst/>
          </a:prstGeom>
          <a:solidFill>
            <a:schemeClr val="accent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Terminator 28">
            <a:extLst>
              <a:ext uri="{FF2B5EF4-FFF2-40B4-BE49-F238E27FC236}">
                <a16:creationId xmlns:a16="http://schemas.microsoft.com/office/drawing/2014/main" id="{589DC8B9-3941-4D8A-9CA8-32363F41A98F}"/>
              </a:ext>
            </a:extLst>
          </p:cNvPr>
          <p:cNvSpPr/>
          <p:nvPr/>
        </p:nvSpPr>
        <p:spPr>
          <a:xfrm>
            <a:off x="10407596" y="485952"/>
            <a:ext cx="1380744" cy="457200"/>
          </a:xfrm>
          <a:prstGeom prst="flowChartTerminator">
            <a:avLst/>
          </a:prstGeom>
          <a:solidFill>
            <a:schemeClr val="accent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AD469E8A-D311-46F6-822C-59C72CB4547D}"/>
              </a:ext>
            </a:extLst>
          </p:cNvPr>
          <p:cNvSpPr/>
          <p:nvPr/>
        </p:nvSpPr>
        <p:spPr>
          <a:xfrm>
            <a:off x="10430553" y="2738729"/>
            <a:ext cx="1386153" cy="581518"/>
          </a:xfrm>
          <a:prstGeom prst="ellipse">
            <a:avLst/>
          </a:prstGeom>
          <a:solidFill>
            <a:schemeClr val="tx1">
              <a:lumMod val="65000"/>
              <a:lumOff val="3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Magnetic Disk 23">
            <a:extLst>
              <a:ext uri="{FF2B5EF4-FFF2-40B4-BE49-F238E27FC236}">
                <a16:creationId xmlns:a16="http://schemas.microsoft.com/office/drawing/2014/main" id="{CEC4289C-A073-4E1D-8CAE-74902795614E}"/>
              </a:ext>
            </a:extLst>
          </p:cNvPr>
          <p:cNvSpPr/>
          <p:nvPr/>
        </p:nvSpPr>
        <p:spPr>
          <a:xfrm>
            <a:off x="6439975" y="1493564"/>
            <a:ext cx="1380744" cy="640080"/>
          </a:xfrm>
          <a:prstGeom prst="flowChartMagneticDisk">
            <a:avLst/>
          </a:prstGeom>
          <a:solidFill>
            <a:schemeClr val="tx1">
              <a:lumMod val="65000"/>
              <a:lumOff val="3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ecision 16">
            <a:extLst>
              <a:ext uri="{FF2B5EF4-FFF2-40B4-BE49-F238E27FC236}">
                <a16:creationId xmlns:a16="http://schemas.microsoft.com/office/drawing/2014/main" id="{F5A14A9F-E979-496B-9D31-BE3D7FAEE59B}"/>
              </a:ext>
            </a:extLst>
          </p:cNvPr>
          <p:cNvSpPr/>
          <p:nvPr/>
        </p:nvSpPr>
        <p:spPr>
          <a:xfrm>
            <a:off x="6360950" y="2580720"/>
            <a:ext cx="1554480" cy="822960"/>
          </a:xfrm>
          <a:prstGeom prst="flowChartDecision">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lowchart: Process 3">
            <a:extLst>
              <a:ext uri="{FF2B5EF4-FFF2-40B4-BE49-F238E27FC236}">
                <a16:creationId xmlns:a16="http://schemas.microsoft.com/office/drawing/2014/main" id="{3D5DEFED-CC33-4DF3-9903-6C73924F0718}"/>
              </a:ext>
            </a:extLst>
          </p:cNvPr>
          <p:cNvSpPr/>
          <p:nvPr/>
        </p:nvSpPr>
        <p:spPr>
          <a:xfrm>
            <a:off x="101507" y="2779344"/>
            <a:ext cx="1308095"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Process 4">
            <a:extLst>
              <a:ext uri="{FF2B5EF4-FFF2-40B4-BE49-F238E27FC236}">
                <a16:creationId xmlns:a16="http://schemas.microsoft.com/office/drawing/2014/main" id="{66AE1959-7CCB-4BAA-8144-E3761046F3B6}"/>
              </a:ext>
            </a:extLst>
          </p:cNvPr>
          <p:cNvSpPr/>
          <p:nvPr/>
        </p:nvSpPr>
        <p:spPr>
          <a:xfrm>
            <a:off x="2063270" y="2779344"/>
            <a:ext cx="1371600"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Process 5">
            <a:extLst>
              <a:ext uri="{FF2B5EF4-FFF2-40B4-BE49-F238E27FC236}">
                <a16:creationId xmlns:a16="http://schemas.microsoft.com/office/drawing/2014/main" id="{F9E3FBC0-BFD5-452D-BFFF-6833C09DB2CA}"/>
              </a:ext>
            </a:extLst>
          </p:cNvPr>
          <p:cNvSpPr/>
          <p:nvPr/>
        </p:nvSpPr>
        <p:spPr>
          <a:xfrm>
            <a:off x="4248074" y="2779344"/>
            <a:ext cx="1371600"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6AA5E83-8845-4C53-BC5A-2892B89C8165}"/>
              </a:ext>
            </a:extLst>
          </p:cNvPr>
          <p:cNvSpPr txBox="1"/>
          <p:nvPr/>
        </p:nvSpPr>
        <p:spPr>
          <a:xfrm>
            <a:off x="1229612" y="2779344"/>
            <a:ext cx="969864" cy="334407"/>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327CB8FC-5E63-47E4-BD7A-98975AE38890}"/>
              </a:ext>
            </a:extLst>
          </p:cNvPr>
          <p:cNvSpPr txBox="1"/>
          <p:nvPr/>
        </p:nvSpPr>
        <p:spPr>
          <a:xfrm>
            <a:off x="-32784" y="2873292"/>
            <a:ext cx="1419322" cy="269304"/>
          </a:xfrm>
          <a:prstGeom prst="rect">
            <a:avLst/>
          </a:prstGeom>
          <a:noFill/>
        </p:spPr>
        <p:txBody>
          <a:bodyPr wrap="square" rtlCol="0">
            <a:spAutoFit/>
          </a:bodyPr>
          <a:lstStyle/>
          <a:p>
            <a:pPr algn="ctr"/>
            <a:r>
              <a:rPr lang="en-US" sz="1150" dirty="0">
                <a:solidFill>
                  <a:schemeClr val="bg1">
                    <a:lumMod val="95000"/>
                  </a:schemeClr>
                </a:solidFill>
              </a:rPr>
              <a:t>Data Collection</a:t>
            </a:r>
          </a:p>
        </p:txBody>
      </p:sp>
      <p:sp>
        <p:nvSpPr>
          <p:cNvPr id="11" name="TextBox 10">
            <a:extLst>
              <a:ext uri="{FF2B5EF4-FFF2-40B4-BE49-F238E27FC236}">
                <a16:creationId xmlns:a16="http://schemas.microsoft.com/office/drawing/2014/main" id="{A6FA9DA6-06CD-41B8-A546-AF0D5AD02561}"/>
              </a:ext>
            </a:extLst>
          </p:cNvPr>
          <p:cNvSpPr txBox="1"/>
          <p:nvPr/>
        </p:nvSpPr>
        <p:spPr>
          <a:xfrm>
            <a:off x="2092199" y="2782052"/>
            <a:ext cx="1321043" cy="446276"/>
          </a:xfrm>
          <a:prstGeom prst="rect">
            <a:avLst/>
          </a:prstGeom>
          <a:noFill/>
        </p:spPr>
        <p:txBody>
          <a:bodyPr wrap="square" rtlCol="0">
            <a:spAutoFit/>
          </a:bodyPr>
          <a:lstStyle/>
          <a:p>
            <a:pPr algn="ctr"/>
            <a:r>
              <a:rPr lang="en-US" sz="1150" dirty="0">
                <a:solidFill>
                  <a:schemeClr val="bg1">
                    <a:lumMod val="95000"/>
                  </a:schemeClr>
                </a:solidFill>
              </a:rPr>
              <a:t>Data Preprocessing</a:t>
            </a:r>
          </a:p>
        </p:txBody>
      </p:sp>
      <p:sp>
        <p:nvSpPr>
          <p:cNvPr id="12" name="TextBox 11">
            <a:extLst>
              <a:ext uri="{FF2B5EF4-FFF2-40B4-BE49-F238E27FC236}">
                <a16:creationId xmlns:a16="http://schemas.microsoft.com/office/drawing/2014/main" id="{8A04F8D4-D2B1-4662-A995-3AB865B4DCAB}"/>
              </a:ext>
            </a:extLst>
          </p:cNvPr>
          <p:cNvSpPr txBox="1"/>
          <p:nvPr/>
        </p:nvSpPr>
        <p:spPr>
          <a:xfrm>
            <a:off x="4192431" y="2788254"/>
            <a:ext cx="1380743" cy="446276"/>
          </a:xfrm>
          <a:prstGeom prst="rect">
            <a:avLst/>
          </a:prstGeom>
          <a:noFill/>
          <a:ln>
            <a:noFill/>
          </a:ln>
        </p:spPr>
        <p:txBody>
          <a:bodyPr wrap="square" rtlCol="0">
            <a:spAutoFit/>
          </a:bodyPr>
          <a:lstStyle/>
          <a:p>
            <a:pPr algn="ctr"/>
            <a:r>
              <a:rPr lang="en-US" sz="1150" dirty="0">
                <a:solidFill>
                  <a:schemeClr val="bg1">
                    <a:lumMod val="95000"/>
                  </a:schemeClr>
                </a:solidFill>
              </a:rPr>
              <a:t>Exploratory Data Analysis</a:t>
            </a:r>
          </a:p>
        </p:txBody>
      </p:sp>
      <p:sp>
        <p:nvSpPr>
          <p:cNvPr id="13" name="TextBox 12">
            <a:extLst>
              <a:ext uri="{FF2B5EF4-FFF2-40B4-BE49-F238E27FC236}">
                <a16:creationId xmlns:a16="http://schemas.microsoft.com/office/drawing/2014/main" id="{45F2E556-860D-4DB0-B90C-126A53CD200C}"/>
              </a:ext>
            </a:extLst>
          </p:cNvPr>
          <p:cNvSpPr txBox="1"/>
          <p:nvPr/>
        </p:nvSpPr>
        <p:spPr>
          <a:xfrm>
            <a:off x="6484129" y="2829963"/>
            <a:ext cx="1375137" cy="446276"/>
          </a:xfrm>
          <a:prstGeom prst="rect">
            <a:avLst/>
          </a:prstGeom>
          <a:noFill/>
        </p:spPr>
        <p:txBody>
          <a:bodyPr wrap="square" rtlCol="0">
            <a:spAutoFit/>
          </a:bodyPr>
          <a:lstStyle/>
          <a:p>
            <a:pPr algn="ctr"/>
            <a:r>
              <a:rPr lang="en-US" sz="1150" dirty="0">
                <a:solidFill>
                  <a:schemeClr val="bg1"/>
                </a:solidFill>
              </a:rPr>
              <a:t>Recommendation Systems</a:t>
            </a:r>
          </a:p>
        </p:txBody>
      </p:sp>
      <p:sp>
        <p:nvSpPr>
          <p:cNvPr id="23" name="Flowchart: Magnetic Disk 22">
            <a:extLst>
              <a:ext uri="{FF2B5EF4-FFF2-40B4-BE49-F238E27FC236}">
                <a16:creationId xmlns:a16="http://schemas.microsoft.com/office/drawing/2014/main" id="{F369D1BB-E4BD-46CF-AC14-63EFB39EAF51}"/>
              </a:ext>
            </a:extLst>
          </p:cNvPr>
          <p:cNvSpPr/>
          <p:nvPr/>
        </p:nvSpPr>
        <p:spPr>
          <a:xfrm>
            <a:off x="6446705" y="3894100"/>
            <a:ext cx="1382969" cy="637999"/>
          </a:xfrm>
          <a:prstGeom prst="flowChartMagneticDisk">
            <a:avLst/>
          </a:prstGeom>
          <a:solidFill>
            <a:schemeClr val="tx1">
              <a:lumMod val="65000"/>
              <a:lumOff val="3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4DD6353-2BC3-47CC-BBD8-D2396082B419}"/>
              </a:ext>
            </a:extLst>
          </p:cNvPr>
          <p:cNvSpPr txBox="1"/>
          <p:nvPr/>
        </p:nvSpPr>
        <p:spPr>
          <a:xfrm>
            <a:off x="10342963" y="580589"/>
            <a:ext cx="1510010" cy="269304"/>
          </a:xfrm>
          <a:prstGeom prst="rect">
            <a:avLst/>
          </a:prstGeom>
          <a:noFill/>
        </p:spPr>
        <p:txBody>
          <a:bodyPr wrap="square" rtlCol="0">
            <a:spAutoFit/>
          </a:bodyPr>
          <a:lstStyle/>
          <a:p>
            <a:pPr algn="ctr"/>
            <a:r>
              <a:rPr lang="en-US" sz="1150" dirty="0">
                <a:solidFill>
                  <a:schemeClr val="bg1"/>
                </a:solidFill>
              </a:rPr>
              <a:t>Collaborative Filtering</a:t>
            </a:r>
          </a:p>
        </p:txBody>
      </p:sp>
      <p:sp>
        <p:nvSpPr>
          <p:cNvPr id="26" name="TextBox 25">
            <a:extLst>
              <a:ext uri="{FF2B5EF4-FFF2-40B4-BE49-F238E27FC236}">
                <a16:creationId xmlns:a16="http://schemas.microsoft.com/office/drawing/2014/main" id="{E54CF7D2-481F-4B99-BA34-BB7F72868C7C}"/>
              </a:ext>
            </a:extLst>
          </p:cNvPr>
          <p:cNvSpPr txBox="1"/>
          <p:nvPr/>
        </p:nvSpPr>
        <p:spPr>
          <a:xfrm>
            <a:off x="10640417" y="4649659"/>
            <a:ext cx="1327053" cy="269304"/>
          </a:xfrm>
          <a:prstGeom prst="rect">
            <a:avLst/>
          </a:prstGeom>
          <a:noFill/>
        </p:spPr>
        <p:txBody>
          <a:bodyPr wrap="square" rtlCol="0">
            <a:spAutoFit/>
          </a:bodyPr>
          <a:lstStyle/>
          <a:p>
            <a:pPr algn="ctr"/>
            <a:r>
              <a:rPr lang="en-US" sz="1150" dirty="0">
                <a:solidFill>
                  <a:schemeClr val="bg1"/>
                </a:solidFill>
              </a:rPr>
              <a:t>N</a:t>
            </a:r>
            <a:r>
              <a:rPr lang="en-US" altLang="zh-CN" sz="1150" dirty="0">
                <a:solidFill>
                  <a:schemeClr val="bg1"/>
                </a:solidFill>
              </a:rPr>
              <a:t>ew User</a:t>
            </a:r>
            <a:r>
              <a:rPr lang="en-US" sz="1150" dirty="0">
                <a:solidFill>
                  <a:schemeClr val="bg1"/>
                </a:solidFill>
              </a:rPr>
              <a:t> RS</a:t>
            </a:r>
          </a:p>
        </p:txBody>
      </p:sp>
      <p:sp>
        <p:nvSpPr>
          <p:cNvPr id="27" name="TextBox 26">
            <a:extLst>
              <a:ext uri="{FF2B5EF4-FFF2-40B4-BE49-F238E27FC236}">
                <a16:creationId xmlns:a16="http://schemas.microsoft.com/office/drawing/2014/main" id="{E91460A8-73F9-42DA-B314-475988F80CC9}"/>
              </a:ext>
            </a:extLst>
          </p:cNvPr>
          <p:cNvSpPr txBox="1"/>
          <p:nvPr/>
        </p:nvSpPr>
        <p:spPr>
          <a:xfrm>
            <a:off x="6394732" y="1767280"/>
            <a:ext cx="1510009" cy="269304"/>
          </a:xfrm>
          <a:prstGeom prst="rect">
            <a:avLst/>
          </a:prstGeom>
          <a:noFill/>
        </p:spPr>
        <p:txBody>
          <a:bodyPr wrap="square" rtlCol="0">
            <a:spAutoFit/>
          </a:bodyPr>
          <a:lstStyle/>
          <a:p>
            <a:r>
              <a:rPr lang="en-US" sz="1150" dirty="0">
                <a:solidFill>
                  <a:schemeClr val="bg1"/>
                </a:solidFill>
              </a:rPr>
              <a:t>User Listening History</a:t>
            </a:r>
          </a:p>
        </p:txBody>
      </p:sp>
      <p:sp>
        <p:nvSpPr>
          <p:cNvPr id="28" name="TextBox 27">
            <a:extLst>
              <a:ext uri="{FF2B5EF4-FFF2-40B4-BE49-F238E27FC236}">
                <a16:creationId xmlns:a16="http://schemas.microsoft.com/office/drawing/2014/main" id="{D50DA3D5-EE92-4345-9E95-F7AC679A6E78}"/>
              </a:ext>
            </a:extLst>
          </p:cNvPr>
          <p:cNvSpPr txBox="1"/>
          <p:nvPr/>
        </p:nvSpPr>
        <p:spPr>
          <a:xfrm>
            <a:off x="6459365" y="4165504"/>
            <a:ext cx="1407733" cy="269304"/>
          </a:xfrm>
          <a:prstGeom prst="rect">
            <a:avLst/>
          </a:prstGeom>
          <a:noFill/>
        </p:spPr>
        <p:txBody>
          <a:bodyPr wrap="square" rtlCol="0">
            <a:spAutoFit/>
          </a:bodyPr>
          <a:lstStyle/>
          <a:p>
            <a:pPr algn="ctr"/>
            <a:r>
              <a:rPr lang="en-US" sz="1150" dirty="0">
                <a:solidFill>
                  <a:schemeClr val="bg1"/>
                </a:solidFill>
              </a:rPr>
              <a:t>Lyrics </a:t>
            </a:r>
            <a:r>
              <a:rPr lang="en-US" sz="1150" dirty="0" err="1">
                <a:solidFill>
                  <a:schemeClr val="bg1"/>
                </a:solidFill>
              </a:rPr>
              <a:t>musiXmatch</a:t>
            </a:r>
            <a:endParaRPr lang="en-US" sz="1150" dirty="0">
              <a:solidFill>
                <a:schemeClr val="bg1"/>
              </a:solidFill>
            </a:endParaRPr>
          </a:p>
        </p:txBody>
      </p:sp>
      <p:sp>
        <p:nvSpPr>
          <p:cNvPr id="40" name="TextBox 39">
            <a:extLst>
              <a:ext uri="{FF2B5EF4-FFF2-40B4-BE49-F238E27FC236}">
                <a16:creationId xmlns:a16="http://schemas.microsoft.com/office/drawing/2014/main" id="{AA4C5631-C848-4B1C-BCEB-B3689145BF2E}"/>
              </a:ext>
            </a:extLst>
          </p:cNvPr>
          <p:cNvSpPr txBox="1"/>
          <p:nvPr/>
        </p:nvSpPr>
        <p:spPr>
          <a:xfrm>
            <a:off x="10522424" y="2808905"/>
            <a:ext cx="1170992" cy="446276"/>
          </a:xfrm>
          <a:prstGeom prst="rect">
            <a:avLst/>
          </a:prstGeom>
          <a:noFill/>
        </p:spPr>
        <p:txBody>
          <a:bodyPr wrap="square" rtlCol="0">
            <a:spAutoFit/>
          </a:bodyPr>
          <a:lstStyle/>
          <a:p>
            <a:pPr algn="ctr"/>
            <a:r>
              <a:rPr lang="en-US" sz="1150" dirty="0">
                <a:solidFill>
                  <a:schemeClr val="bg1"/>
                </a:solidFill>
              </a:rPr>
              <a:t>Evaluation</a:t>
            </a:r>
          </a:p>
          <a:p>
            <a:pPr algn="ctr"/>
            <a:r>
              <a:rPr lang="en-US" sz="1150" dirty="0">
                <a:solidFill>
                  <a:schemeClr val="bg1"/>
                </a:solidFill>
              </a:rPr>
              <a:t>(RMSE)</a:t>
            </a:r>
          </a:p>
        </p:txBody>
      </p:sp>
      <p:cxnSp>
        <p:nvCxnSpPr>
          <p:cNvPr id="50" name="Straight Connector 49">
            <a:extLst>
              <a:ext uri="{FF2B5EF4-FFF2-40B4-BE49-F238E27FC236}">
                <a16:creationId xmlns:a16="http://schemas.microsoft.com/office/drawing/2014/main" id="{54EEA8AD-9408-4E53-BB5F-6406F02AF03C}"/>
              </a:ext>
            </a:extLst>
          </p:cNvPr>
          <p:cNvCxnSpPr>
            <a:cxnSpLocks/>
            <a:stCxn id="17" idx="0"/>
            <a:endCxn id="24" idx="3"/>
          </p:cNvCxnSpPr>
          <p:nvPr/>
        </p:nvCxnSpPr>
        <p:spPr>
          <a:xfrm flipH="1" flipV="1">
            <a:off x="7130347" y="2133644"/>
            <a:ext cx="7843" cy="447076"/>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C76A0B3F-8B65-4182-80A2-7E6A103D3FBB}"/>
              </a:ext>
            </a:extLst>
          </p:cNvPr>
          <p:cNvCxnSpPr>
            <a:cxnSpLocks/>
            <a:stCxn id="23" idx="1"/>
            <a:endCxn id="17" idx="2"/>
          </p:cNvCxnSpPr>
          <p:nvPr/>
        </p:nvCxnSpPr>
        <p:spPr>
          <a:xfrm flipV="1">
            <a:off x="7138190" y="3403680"/>
            <a:ext cx="0" cy="49042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617FBC04-3CCD-40EE-A9AF-C42186B89D82}"/>
              </a:ext>
            </a:extLst>
          </p:cNvPr>
          <p:cNvCxnSpPr>
            <a:cxnSpLocks/>
            <a:stCxn id="4" idx="3"/>
            <a:endCxn id="5" idx="1"/>
          </p:cNvCxnSpPr>
          <p:nvPr/>
        </p:nvCxnSpPr>
        <p:spPr>
          <a:xfrm>
            <a:off x="1409602" y="3007944"/>
            <a:ext cx="6536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3626C63A-6277-4589-87EA-4B49627C075A}"/>
              </a:ext>
            </a:extLst>
          </p:cNvPr>
          <p:cNvCxnSpPr>
            <a:cxnSpLocks/>
            <a:stCxn id="5" idx="3"/>
            <a:endCxn id="6" idx="1"/>
          </p:cNvCxnSpPr>
          <p:nvPr/>
        </p:nvCxnSpPr>
        <p:spPr>
          <a:xfrm>
            <a:off x="3434870" y="3007944"/>
            <a:ext cx="81320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20404A0D-E595-40F4-ABB4-49B3C91CB99F}"/>
              </a:ext>
            </a:extLst>
          </p:cNvPr>
          <p:cNvCxnSpPr>
            <a:cxnSpLocks/>
            <a:stCxn id="6" idx="3"/>
            <a:endCxn id="17" idx="1"/>
          </p:cNvCxnSpPr>
          <p:nvPr/>
        </p:nvCxnSpPr>
        <p:spPr>
          <a:xfrm flipV="1">
            <a:off x="5619674" y="2992200"/>
            <a:ext cx="741276" cy="1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1" name="Straight Arrow Connector 80">
            <a:extLst>
              <a:ext uri="{FF2B5EF4-FFF2-40B4-BE49-F238E27FC236}">
                <a16:creationId xmlns:a16="http://schemas.microsoft.com/office/drawing/2014/main" id="{7063C44E-839A-4FE7-A223-A49325B2D18D}"/>
              </a:ext>
            </a:extLst>
          </p:cNvPr>
          <p:cNvCxnSpPr>
            <a:cxnSpLocks/>
            <a:stCxn id="17" idx="3"/>
            <a:endCxn id="321" idx="2"/>
          </p:cNvCxnSpPr>
          <p:nvPr/>
        </p:nvCxnSpPr>
        <p:spPr>
          <a:xfrm>
            <a:off x="7915430" y="2992200"/>
            <a:ext cx="2515123" cy="372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4" name="Flowchart: Process 153">
            <a:extLst>
              <a:ext uri="{FF2B5EF4-FFF2-40B4-BE49-F238E27FC236}">
                <a16:creationId xmlns:a16="http://schemas.microsoft.com/office/drawing/2014/main" id="{F050AAF7-617B-4F9F-8045-C7842E7F02C9}"/>
              </a:ext>
            </a:extLst>
          </p:cNvPr>
          <p:cNvSpPr/>
          <p:nvPr/>
        </p:nvSpPr>
        <p:spPr>
          <a:xfrm>
            <a:off x="6484129" y="475697"/>
            <a:ext cx="1380744"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0" name="TextBox 189">
            <a:extLst>
              <a:ext uri="{FF2B5EF4-FFF2-40B4-BE49-F238E27FC236}">
                <a16:creationId xmlns:a16="http://schemas.microsoft.com/office/drawing/2014/main" id="{024D3AEE-AAB7-4842-B701-ED04BCAFA23D}"/>
              </a:ext>
            </a:extLst>
          </p:cNvPr>
          <p:cNvSpPr txBox="1"/>
          <p:nvPr/>
        </p:nvSpPr>
        <p:spPr>
          <a:xfrm>
            <a:off x="6500837" y="489279"/>
            <a:ext cx="1259020" cy="446276"/>
          </a:xfrm>
          <a:prstGeom prst="rect">
            <a:avLst/>
          </a:prstGeom>
          <a:noFill/>
        </p:spPr>
        <p:txBody>
          <a:bodyPr wrap="square" rtlCol="0">
            <a:spAutoFit/>
          </a:bodyPr>
          <a:lstStyle/>
          <a:p>
            <a:pPr algn="ctr"/>
            <a:r>
              <a:rPr lang="en-US" sz="1150" dirty="0">
                <a:solidFill>
                  <a:schemeClr val="bg1"/>
                </a:solidFill>
              </a:rPr>
              <a:t>Generate Spark RDD + Split Data</a:t>
            </a:r>
          </a:p>
        </p:txBody>
      </p:sp>
      <p:sp>
        <p:nvSpPr>
          <p:cNvPr id="192" name="Flowchart: Process 191">
            <a:extLst>
              <a:ext uri="{FF2B5EF4-FFF2-40B4-BE49-F238E27FC236}">
                <a16:creationId xmlns:a16="http://schemas.microsoft.com/office/drawing/2014/main" id="{B1A0D08E-DBD7-49EA-9B34-E0FE2A6230DE}"/>
              </a:ext>
            </a:extLst>
          </p:cNvPr>
          <p:cNvSpPr/>
          <p:nvPr/>
        </p:nvSpPr>
        <p:spPr>
          <a:xfrm>
            <a:off x="8530980" y="483817"/>
            <a:ext cx="1380744"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192">
            <a:extLst>
              <a:ext uri="{FF2B5EF4-FFF2-40B4-BE49-F238E27FC236}">
                <a16:creationId xmlns:a16="http://schemas.microsoft.com/office/drawing/2014/main" id="{BE68B050-D5A6-401C-906D-8346908D2094}"/>
              </a:ext>
            </a:extLst>
          </p:cNvPr>
          <p:cNvSpPr txBox="1"/>
          <p:nvPr/>
        </p:nvSpPr>
        <p:spPr>
          <a:xfrm>
            <a:off x="8554334" y="489279"/>
            <a:ext cx="1365832" cy="446276"/>
          </a:xfrm>
          <a:prstGeom prst="rect">
            <a:avLst/>
          </a:prstGeom>
          <a:noFill/>
        </p:spPr>
        <p:txBody>
          <a:bodyPr wrap="square" rtlCol="0">
            <a:spAutoFit/>
          </a:bodyPr>
          <a:lstStyle/>
          <a:p>
            <a:pPr algn="ctr"/>
            <a:r>
              <a:rPr lang="en-US" sz="1150" dirty="0">
                <a:solidFill>
                  <a:schemeClr val="bg1"/>
                </a:solidFill>
              </a:rPr>
              <a:t>Alternative Least Squares Method</a:t>
            </a:r>
          </a:p>
        </p:txBody>
      </p:sp>
      <p:sp>
        <p:nvSpPr>
          <p:cNvPr id="196" name="Flowchart: Terminator 195">
            <a:extLst>
              <a:ext uri="{FF2B5EF4-FFF2-40B4-BE49-F238E27FC236}">
                <a16:creationId xmlns:a16="http://schemas.microsoft.com/office/drawing/2014/main" id="{C69454E9-5274-444C-B3E9-084B1BFA793A}"/>
              </a:ext>
            </a:extLst>
          </p:cNvPr>
          <p:cNvSpPr/>
          <p:nvPr/>
        </p:nvSpPr>
        <p:spPr>
          <a:xfrm>
            <a:off x="10435962" y="1522100"/>
            <a:ext cx="1380744" cy="457200"/>
          </a:xfrm>
          <a:prstGeom prst="flowChartTerminator">
            <a:avLst/>
          </a:prstGeom>
          <a:solidFill>
            <a:schemeClr val="accent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id="{FFA7EE71-6B24-49FF-BAA2-B8ECA78A78CA}"/>
              </a:ext>
            </a:extLst>
          </p:cNvPr>
          <p:cNvSpPr txBox="1"/>
          <p:nvPr/>
        </p:nvSpPr>
        <p:spPr>
          <a:xfrm>
            <a:off x="10468621" y="1552428"/>
            <a:ext cx="1332989" cy="459405"/>
          </a:xfrm>
          <a:prstGeom prst="rect">
            <a:avLst/>
          </a:prstGeom>
          <a:noFill/>
        </p:spPr>
        <p:txBody>
          <a:bodyPr wrap="square" rtlCol="0">
            <a:spAutoFit/>
          </a:bodyPr>
          <a:lstStyle/>
          <a:p>
            <a:pPr algn="ctr"/>
            <a:r>
              <a:rPr lang="en-US" sz="1150" dirty="0">
                <a:solidFill>
                  <a:schemeClr val="bg1"/>
                </a:solidFill>
              </a:rPr>
              <a:t>Naïve Popularity Based</a:t>
            </a:r>
          </a:p>
        </p:txBody>
      </p:sp>
      <p:cxnSp>
        <p:nvCxnSpPr>
          <p:cNvPr id="200" name="Straight Arrow Connector 199">
            <a:extLst>
              <a:ext uri="{FF2B5EF4-FFF2-40B4-BE49-F238E27FC236}">
                <a16:creationId xmlns:a16="http://schemas.microsoft.com/office/drawing/2014/main" id="{C6175587-D81E-433D-8E45-AE27575DB4DE}"/>
              </a:ext>
            </a:extLst>
          </p:cNvPr>
          <p:cNvCxnSpPr>
            <a:stCxn id="24" idx="1"/>
            <a:endCxn id="190" idx="2"/>
          </p:cNvCxnSpPr>
          <p:nvPr/>
        </p:nvCxnSpPr>
        <p:spPr>
          <a:xfrm flipV="1">
            <a:off x="7130347" y="935555"/>
            <a:ext cx="0" cy="5580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Straight Arrow Connector 201">
            <a:extLst>
              <a:ext uri="{FF2B5EF4-FFF2-40B4-BE49-F238E27FC236}">
                <a16:creationId xmlns:a16="http://schemas.microsoft.com/office/drawing/2014/main" id="{D4A02A54-2490-4274-8FAD-19D4B841017E}"/>
              </a:ext>
            </a:extLst>
          </p:cNvPr>
          <p:cNvCxnSpPr>
            <a:cxnSpLocks/>
            <a:stCxn id="154" idx="3"/>
            <a:endCxn id="193" idx="1"/>
          </p:cNvCxnSpPr>
          <p:nvPr/>
        </p:nvCxnSpPr>
        <p:spPr>
          <a:xfrm>
            <a:off x="7864873" y="704297"/>
            <a:ext cx="689461" cy="81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4" name="Straight Arrow Connector 203">
            <a:extLst>
              <a:ext uri="{FF2B5EF4-FFF2-40B4-BE49-F238E27FC236}">
                <a16:creationId xmlns:a16="http://schemas.microsoft.com/office/drawing/2014/main" id="{4226117B-BC42-412F-95A0-9A39640CE057}"/>
              </a:ext>
            </a:extLst>
          </p:cNvPr>
          <p:cNvCxnSpPr>
            <a:cxnSpLocks/>
            <a:stCxn id="192" idx="3"/>
            <a:endCxn id="29" idx="1"/>
          </p:cNvCxnSpPr>
          <p:nvPr/>
        </p:nvCxnSpPr>
        <p:spPr>
          <a:xfrm>
            <a:off x="9911724" y="712417"/>
            <a:ext cx="495872" cy="21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9" name="Flowchart: Terminator 238">
            <a:extLst>
              <a:ext uri="{FF2B5EF4-FFF2-40B4-BE49-F238E27FC236}">
                <a16:creationId xmlns:a16="http://schemas.microsoft.com/office/drawing/2014/main" id="{1F47B695-10D1-4A2D-ACDF-AF8070B82628}"/>
              </a:ext>
            </a:extLst>
          </p:cNvPr>
          <p:cNvSpPr/>
          <p:nvPr/>
        </p:nvSpPr>
        <p:spPr>
          <a:xfrm>
            <a:off x="4187192" y="4074899"/>
            <a:ext cx="1380744" cy="457200"/>
          </a:xfrm>
          <a:prstGeom prst="flowChartTerminator">
            <a:avLst/>
          </a:prstGeom>
          <a:solidFill>
            <a:schemeClr val="accent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255275EE-6C73-4AE9-9EE2-16DD8DCB7303}"/>
              </a:ext>
            </a:extLst>
          </p:cNvPr>
          <p:cNvSpPr txBox="1"/>
          <p:nvPr/>
        </p:nvSpPr>
        <p:spPr>
          <a:xfrm>
            <a:off x="4353910" y="4165504"/>
            <a:ext cx="1189682" cy="269304"/>
          </a:xfrm>
          <a:prstGeom prst="rect">
            <a:avLst/>
          </a:prstGeom>
          <a:noFill/>
        </p:spPr>
        <p:txBody>
          <a:bodyPr wrap="square" rtlCol="0">
            <a:spAutoFit/>
          </a:bodyPr>
          <a:lstStyle/>
          <a:p>
            <a:r>
              <a:rPr lang="en-US" sz="1150" dirty="0">
                <a:solidFill>
                  <a:schemeClr val="bg1"/>
                </a:solidFill>
              </a:rPr>
              <a:t>Lyrics Analysis</a:t>
            </a:r>
          </a:p>
        </p:txBody>
      </p:sp>
      <p:sp>
        <p:nvSpPr>
          <p:cNvPr id="248" name="Flowchart: Process 247">
            <a:extLst>
              <a:ext uri="{FF2B5EF4-FFF2-40B4-BE49-F238E27FC236}">
                <a16:creationId xmlns:a16="http://schemas.microsoft.com/office/drawing/2014/main" id="{2DDAA3A0-3EDF-4A22-A95F-5C67B6A2EE72}"/>
              </a:ext>
            </a:extLst>
          </p:cNvPr>
          <p:cNvSpPr/>
          <p:nvPr/>
        </p:nvSpPr>
        <p:spPr>
          <a:xfrm>
            <a:off x="8658808" y="3708917"/>
            <a:ext cx="1380744"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Flowchart: Process 248">
            <a:extLst>
              <a:ext uri="{FF2B5EF4-FFF2-40B4-BE49-F238E27FC236}">
                <a16:creationId xmlns:a16="http://schemas.microsoft.com/office/drawing/2014/main" id="{65D98F70-0E87-4D1E-8C77-6F62EA9FC5C0}"/>
              </a:ext>
            </a:extLst>
          </p:cNvPr>
          <p:cNvSpPr/>
          <p:nvPr/>
        </p:nvSpPr>
        <p:spPr>
          <a:xfrm>
            <a:off x="8683152" y="4562291"/>
            <a:ext cx="1380744"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Flowchart: Process 249">
            <a:extLst>
              <a:ext uri="{FF2B5EF4-FFF2-40B4-BE49-F238E27FC236}">
                <a16:creationId xmlns:a16="http://schemas.microsoft.com/office/drawing/2014/main" id="{63608358-AF8E-48D3-9B0A-4B5020A0CEEA}"/>
              </a:ext>
            </a:extLst>
          </p:cNvPr>
          <p:cNvSpPr/>
          <p:nvPr/>
        </p:nvSpPr>
        <p:spPr>
          <a:xfrm>
            <a:off x="8699285" y="5472789"/>
            <a:ext cx="1380744"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C451031B-9ED5-45B4-A625-2B33D6AF91B9}"/>
              </a:ext>
            </a:extLst>
          </p:cNvPr>
          <p:cNvSpPr txBox="1"/>
          <p:nvPr/>
        </p:nvSpPr>
        <p:spPr>
          <a:xfrm>
            <a:off x="8788029" y="3802865"/>
            <a:ext cx="1063689" cy="269304"/>
          </a:xfrm>
          <a:prstGeom prst="rect">
            <a:avLst/>
          </a:prstGeom>
          <a:noFill/>
        </p:spPr>
        <p:txBody>
          <a:bodyPr wrap="square" rtlCol="0">
            <a:spAutoFit/>
          </a:bodyPr>
          <a:lstStyle/>
          <a:p>
            <a:pPr algn="ctr"/>
            <a:r>
              <a:rPr lang="en-US" sz="1150" dirty="0">
                <a:solidFill>
                  <a:schemeClr val="bg1"/>
                </a:solidFill>
              </a:rPr>
              <a:t>TFIDF</a:t>
            </a:r>
          </a:p>
        </p:txBody>
      </p:sp>
      <p:sp>
        <p:nvSpPr>
          <p:cNvPr id="253" name="TextBox 252">
            <a:extLst>
              <a:ext uri="{FF2B5EF4-FFF2-40B4-BE49-F238E27FC236}">
                <a16:creationId xmlns:a16="http://schemas.microsoft.com/office/drawing/2014/main" id="{EECC5B6E-7931-4AED-A8CB-0E0A43F2046B}"/>
              </a:ext>
            </a:extLst>
          </p:cNvPr>
          <p:cNvSpPr txBox="1"/>
          <p:nvPr/>
        </p:nvSpPr>
        <p:spPr>
          <a:xfrm>
            <a:off x="8955336" y="4658547"/>
            <a:ext cx="956388" cy="264688"/>
          </a:xfrm>
          <a:prstGeom prst="rect">
            <a:avLst/>
          </a:prstGeom>
          <a:noFill/>
        </p:spPr>
        <p:txBody>
          <a:bodyPr wrap="square" rtlCol="0">
            <a:spAutoFit/>
          </a:bodyPr>
          <a:lstStyle/>
          <a:p>
            <a:r>
              <a:rPr lang="en-US" sz="1120" dirty="0">
                <a:solidFill>
                  <a:schemeClr val="bg1"/>
                </a:solidFill>
              </a:rPr>
              <a:t>Word2vec</a:t>
            </a:r>
          </a:p>
        </p:txBody>
      </p:sp>
      <p:sp>
        <p:nvSpPr>
          <p:cNvPr id="254" name="TextBox 253">
            <a:extLst>
              <a:ext uri="{FF2B5EF4-FFF2-40B4-BE49-F238E27FC236}">
                <a16:creationId xmlns:a16="http://schemas.microsoft.com/office/drawing/2014/main" id="{EEA93FD3-3E87-4333-95F8-6C1CD21D3FFC}"/>
              </a:ext>
            </a:extLst>
          </p:cNvPr>
          <p:cNvSpPr txBox="1"/>
          <p:nvPr/>
        </p:nvSpPr>
        <p:spPr>
          <a:xfrm>
            <a:off x="8701274" y="5497554"/>
            <a:ext cx="1380744" cy="437043"/>
          </a:xfrm>
          <a:prstGeom prst="rect">
            <a:avLst/>
          </a:prstGeom>
          <a:noFill/>
        </p:spPr>
        <p:txBody>
          <a:bodyPr wrap="square" rtlCol="0">
            <a:spAutoFit/>
          </a:bodyPr>
          <a:lstStyle/>
          <a:p>
            <a:pPr algn="ctr"/>
            <a:r>
              <a:rPr lang="en-US" sz="1120" dirty="0">
                <a:solidFill>
                  <a:schemeClr val="bg1"/>
                </a:solidFill>
              </a:rPr>
              <a:t>Topic Modeling </a:t>
            </a:r>
          </a:p>
          <a:p>
            <a:pPr algn="ctr"/>
            <a:r>
              <a:rPr lang="en-US" sz="1120" dirty="0">
                <a:solidFill>
                  <a:schemeClr val="bg1"/>
                </a:solidFill>
              </a:rPr>
              <a:t>(LDA)</a:t>
            </a:r>
          </a:p>
        </p:txBody>
      </p:sp>
      <p:sp>
        <p:nvSpPr>
          <p:cNvPr id="255" name="Rectangle 254">
            <a:extLst>
              <a:ext uri="{FF2B5EF4-FFF2-40B4-BE49-F238E27FC236}">
                <a16:creationId xmlns:a16="http://schemas.microsoft.com/office/drawing/2014/main" id="{31C4DAB4-B34C-4025-B063-F7D3A9EF2A77}"/>
              </a:ext>
            </a:extLst>
          </p:cNvPr>
          <p:cNvSpPr/>
          <p:nvPr/>
        </p:nvSpPr>
        <p:spPr>
          <a:xfrm>
            <a:off x="6459365" y="5006630"/>
            <a:ext cx="1380744" cy="457200"/>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32AE2DEA-C113-49C0-9627-FC4D4A3D2212}"/>
              </a:ext>
            </a:extLst>
          </p:cNvPr>
          <p:cNvSpPr txBox="1"/>
          <p:nvPr/>
        </p:nvSpPr>
        <p:spPr>
          <a:xfrm>
            <a:off x="6459366" y="5084214"/>
            <a:ext cx="1380743" cy="269304"/>
          </a:xfrm>
          <a:prstGeom prst="rect">
            <a:avLst/>
          </a:prstGeom>
          <a:noFill/>
        </p:spPr>
        <p:txBody>
          <a:bodyPr wrap="square" rtlCol="0">
            <a:spAutoFit/>
          </a:bodyPr>
          <a:lstStyle/>
          <a:p>
            <a:pPr algn="ctr"/>
            <a:r>
              <a:rPr lang="en-US" sz="1150" dirty="0">
                <a:solidFill>
                  <a:schemeClr val="bg1"/>
                </a:solidFill>
              </a:rPr>
              <a:t>Feature Engineering</a:t>
            </a:r>
          </a:p>
        </p:txBody>
      </p:sp>
      <p:cxnSp>
        <p:nvCxnSpPr>
          <p:cNvPr id="260" name="Connector: Elbow 259">
            <a:extLst>
              <a:ext uri="{FF2B5EF4-FFF2-40B4-BE49-F238E27FC236}">
                <a16:creationId xmlns:a16="http://schemas.microsoft.com/office/drawing/2014/main" id="{25FBB791-6354-4B8C-8800-3EA94390D026}"/>
              </a:ext>
            </a:extLst>
          </p:cNvPr>
          <p:cNvCxnSpPr>
            <a:cxnSpLocks/>
            <a:stCxn id="256" idx="3"/>
            <a:endCxn id="248" idx="1"/>
          </p:cNvCxnSpPr>
          <p:nvPr/>
        </p:nvCxnSpPr>
        <p:spPr>
          <a:xfrm flipV="1">
            <a:off x="7840109" y="3937517"/>
            <a:ext cx="818699" cy="1281349"/>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64" name="Connector: Elbow 263">
            <a:extLst>
              <a:ext uri="{FF2B5EF4-FFF2-40B4-BE49-F238E27FC236}">
                <a16:creationId xmlns:a16="http://schemas.microsoft.com/office/drawing/2014/main" id="{F94EFE80-37C6-4359-B44A-B9732BC9F68D}"/>
              </a:ext>
            </a:extLst>
          </p:cNvPr>
          <p:cNvCxnSpPr>
            <a:cxnSpLocks/>
            <a:stCxn id="256" idx="3"/>
            <a:endCxn id="254" idx="1"/>
          </p:cNvCxnSpPr>
          <p:nvPr/>
        </p:nvCxnSpPr>
        <p:spPr>
          <a:xfrm>
            <a:off x="7840109" y="5218866"/>
            <a:ext cx="861165" cy="497210"/>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66" name="Connector: Elbow 265">
            <a:extLst>
              <a:ext uri="{FF2B5EF4-FFF2-40B4-BE49-F238E27FC236}">
                <a16:creationId xmlns:a16="http://schemas.microsoft.com/office/drawing/2014/main" id="{B8F22C77-D3F0-4F7D-A0BB-661AF1197F91}"/>
              </a:ext>
            </a:extLst>
          </p:cNvPr>
          <p:cNvCxnSpPr>
            <a:cxnSpLocks/>
          </p:cNvCxnSpPr>
          <p:nvPr/>
        </p:nvCxnSpPr>
        <p:spPr>
          <a:xfrm rot="5400000" flipH="1" flipV="1">
            <a:off x="8253170" y="4772842"/>
            <a:ext cx="431477" cy="41775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69" name="Straight Arrow Connector 268">
            <a:extLst>
              <a:ext uri="{FF2B5EF4-FFF2-40B4-BE49-F238E27FC236}">
                <a16:creationId xmlns:a16="http://schemas.microsoft.com/office/drawing/2014/main" id="{092D2DA9-4636-481A-8315-4DCEE2B8794B}"/>
              </a:ext>
            </a:extLst>
          </p:cNvPr>
          <p:cNvCxnSpPr>
            <a:cxnSpLocks/>
            <a:stCxn id="23" idx="3"/>
            <a:endCxn id="255" idx="0"/>
          </p:cNvCxnSpPr>
          <p:nvPr/>
        </p:nvCxnSpPr>
        <p:spPr>
          <a:xfrm>
            <a:off x="7138190" y="4532099"/>
            <a:ext cx="11547" cy="4745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6" name="Straight Arrow Connector 285">
            <a:extLst>
              <a:ext uri="{FF2B5EF4-FFF2-40B4-BE49-F238E27FC236}">
                <a16:creationId xmlns:a16="http://schemas.microsoft.com/office/drawing/2014/main" id="{91425ED4-A382-453E-8BF5-C1059697EABB}"/>
              </a:ext>
            </a:extLst>
          </p:cNvPr>
          <p:cNvCxnSpPr>
            <a:cxnSpLocks/>
            <a:stCxn id="248" idx="3"/>
            <a:endCxn id="30" idx="0"/>
          </p:cNvCxnSpPr>
          <p:nvPr/>
        </p:nvCxnSpPr>
        <p:spPr>
          <a:xfrm>
            <a:off x="10039552" y="3937517"/>
            <a:ext cx="1264392" cy="636876"/>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9" name="Straight Arrow Connector 288">
            <a:extLst>
              <a:ext uri="{FF2B5EF4-FFF2-40B4-BE49-F238E27FC236}">
                <a16:creationId xmlns:a16="http://schemas.microsoft.com/office/drawing/2014/main" id="{BE2ED297-A423-4CA6-AF85-FC1FA696B7BF}"/>
              </a:ext>
            </a:extLst>
          </p:cNvPr>
          <p:cNvCxnSpPr>
            <a:cxnSpLocks/>
            <a:stCxn id="249" idx="3"/>
          </p:cNvCxnSpPr>
          <p:nvPr/>
        </p:nvCxnSpPr>
        <p:spPr>
          <a:xfrm>
            <a:off x="10063896" y="4790891"/>
            <a:ext cx="549675" cy="121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1" name="Straight Arrow Connector 290">
            <a:extLst>
              <a:ext uri="{FF2B5EF4-FFF2-40B4-BE49-F238E27FC236}">
                <a16:creationId xmlns:a16="http://schemas.microsoft.com/office/drawing/2014/main" id="{A4C94D9F-9E5B-4607-B58E-1E90FDFFA56D}"/>
              </a:ext>
            </a:extLst>
          </p:cNvPr>
          <p:cNvCxnSpPr>
            <a:cxnSpLocks/>
            <a:stCxn id="254" idx="3"/>
            <a:endCxn id="30" idx="2"/>
          </p:cNvCxnSpPr>
          <p:nvPr/>
        </p:nvCxnSpPr>
        <p:spPr>
          <a:xfrm flipV="1">
            <a:off x="10082018" y="5031593"/>
            <a:ext cx="1221926" cy="68448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27" name="Straight Arrow Connector 326">
            <a:extLst>
              <a:ext uri="{FF2B5EF4-FFF2-40B4-BE49-F238E27FC236}">
                <a16:creationId xmlns:a16="http://schemas.microsoft.com/office/drawing/2014/main" id="{69BEB39F-5387-4AAB-ABB2-535078CFD8F8}"/>
              </a:ext>
            </a:extLst>
          </p:cNvPr>
          <p:cNvCxnSpPr>
            <a:cxnSpLocks/>
            <a:stCxn id="28" idx="1"/>
            <a:endCxn id="239" idx="3"/>
          </p:cNvCxnSpPr>
          <p:nvPr/>
        </p:nvCxnSpPr>
        <p:spPr>
          <a:xfrm flipH="1">
            <a:off x="5567936" y="4300156"/>
            <a:ext cx="891429" cy="3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7" name="Connector: Elbow 346">
            <a:extLst>
              <a:ext uri="{FF2B5EF4-FFF2-40B4-BE49-F238E27FC236}">
                <a16:creationId xmlns:a16="http://schemas.microsoft.com/office/drawing/2014/main" id="{F1EAF8E3-68BC-417D-9848-C44301CFD54A}"/>
              </a:ext>
            </a:extLst>
          </p:cNvPr>
          <p:cNvCxnSpPr>
            <a:cxnSpLocks/>
          </p:cNvCxnSpPr>
          <p:nvPr/>
        </p:nvCxnSpPr>
        <p:spPr>
          <a:xfrm>
            <a:off x="7851578" y="700689"/>
            <a:ext cx="2601948" cy="1054070"/>
          </a:xfrm>
          <a:prstGeom prst="bentConnector3">
            <a:avLst>
              <a:gd name="adj1" fmla="val 14085"/>
            </a:avLst>
          </a:prstGeom>
          <a:ln>
            <a:tailEnd type="triangle"/>
          </a:ln>
        </p:spPr>
        <p:style>
          <a:lnRef idx="2">
            <a:schemeClr val="dk1"/>
          </a:lnRef>
          <a:fillRef idx="0">
            <a:schemeClr val="dk1"/>
          </a:fillRef>
          <a:effectRef idx="1">
            <a:schemeClr val="dk1"/>
          </a:effectRef>
          <a:fontRef idx="minor">
            <a:schemeClr val="tx1"/>
          </a:fontRef>
        </p:style>
      </p:cxnSp>
      <p:pic>
        <p:nvPicPr>
          <p:cNvPr id="352" name="Picture 351" descr="A screenshot of a cell phone&#10;&#10;Description automatically generated">
            <a:extLst>
              <a:ext uri="{FF2B5EF4-FFF2-40B4-BE49-F238E27FC236}">
                <a16:creationId xmlns:a16="http://schemas.microsoft.com/office/drawing/2014/main" id="{49FA5E63-E4A7-4132-AE8A-F4C67FD0B2C8}"/>
              </a:ext>
            </a:extLst>
          </p:cNvPr>
          <p:cNvPicPr>
            <a:picLocks noChangeAspect="1"/>
          </p:cNvPicPr>
          <p:nvPr/>
        </p:nvPicPr>
        <p:blipFill rotWithShape="1">
          <a:blip r:embed="rId2">
            <a:extLst>
              <a:ext uri="{28A0092B-C50C-407E-A947-70E740481C1C}">
                <a14:useLocalDpi xmlns:a14="http://schemas.microsoft.com/office/drawing/2010/main" val="0"/>
              </a:ext>
            </a:extLst>
          </a:blip>
          <a:srcRect l="2250" t="20000" r="73496" b="37297"/>
          <a:stretch/>
        </p:blipFill>
        <p:spPr>
          <a:xfrm>
            <a:off x="95663" y="2163104"/>
            <a:ext cx="581214" cy="575625"/>
          </a:xfrm>
          <a:prstGeom prst="rect">
            <a:avLst/>
          </a:prstGeom>
        </p:spPr>
      </p:pic>
      <p:pic>
        <p:nvPicPr>
          <p:cNvPr id="354" name="Picture 353" descr="A screenshot of a cell phone&#10;&#10;Description automatically generated">
            <a:extLst>
              <a:ext uri="{FF2B5EF4-FFF2-40B4-BE49-F238E27FC236}">
                <a16:creationId xmlns:a16="http://schemas.microsoft.com/office/drawing/2014/main" id="{340E7B23-EA58-4555-9EF2-E3997DB3DF1E}"/>
              </a:ext>
            </a:extLst>
          </p:cNvPr>
          <p:cNvPicPr>
            <a:picLocks noChangeAspect="1"/>
          </p:cNvPicPr>
          <p:nvPr/>
        </p:nvPicPr>
        <p:blipFill rotWithShape="1">
          <a:blip r:embed="rId3">
            <a:extLst>
              <a:ext uri="{28A0092B-C50C-407E-A947-70E740481C1C}">
                <a14:useLocalDpi xmlns:a14="http://schemas.microsoft.com/office/drawing/2010/main" val="0"/>
              </a:ext>
            </a:extLst>
          </a:blip>
          <a:srcRect l="3512" t="37631" r="48127" b="40630"/>
          <a:stretch/>
        </p:blipFill>
        <p:spPr>
          <a:xfrm>
            <a:off x="722120" y="2133644"/>
            <a:ext cx="701922" cy="177477"/>
          </a:xfrm>
          <a:prstGeom prst="rect">
            <a:avLst/>
          </a:prstGeom>
        </p:spPr>
      </p:pic>
      <p:pic>
        <p:nvPicPr>
          <p:cNvPr id="356" name="Picture 355" descr="A screenshot of a cell phone&#10;&#10;Description automatically generated">
            <a:extLst>
              <a:ext uri="{FF2B5EF4-FFF2-40B4-BE49-F238E27FC236}">
                <a16:creationId xmlns:a16="http://schemas.microsoft.com/office/drawing/2014/main" id="{CE4899EF-5CD2-4F7C-886C-FE14EBCA9C54}"/>
              </a:ext>
            </a:extLst>
          </p:cNvPr>
          <p:cNvPicPr>
            <a:picLocks noChangeAspect="1"/>
          </p:cNvPicPr>
          <p:nvPr/>
        </p:nvPicPr>
        <p:blipFill rotWithShape="1">
          <a:blip r:embed="rId4">
            <a:extLst>
              <a:ext uri="{28A0092B-C50C-407E-A947-70E740481C1C}">
                <a14:useLocalDpi xmlns:a14="http://schemas.microsoft.com/office/drawing/2010/main" val="0"/>
              </a:ext>
            </a:extLst>
          </a:blip>
          <a:srcRect l="15519" t="31472" r="48857" b="32071"/>
          <a:stretch/>
        </p:blipFill>
        <p:spPr>
          <a:xfrm>
            <a:off x="722120" y="2357182"/>
            <a:ext cx="638872" cy="367766"/>
          </a:xfrm>
          <a:prstGeom prst="rect">
            <a:avLst/>
          </a:prstGeom>
        </p:spPr>
      </p:pic>
      <p:sp>
        <p:nvSpPr>
          <p:cNvPr id="357" name="Flowchart: Process 356">
            <a:extLst>
              <a:ext uri="{FF2B5EF4-FFF2-40B4-BE49-F238E27FC236}">
                <a16:creationId xmlns:a16="http://schemas.microsoft.com/office/drawing/2014/main" id="{C7CD4407-EA9D-471D-88C2-D3A803236775}"/>
              </a:ext>
            </a:extLst>
          </p:cNvPr>
          <p:cNvSpPr/>
          <p:nvPr/>
        </p:nvSpPr>
        <p:spPr>
          <a:xfrm>
            <a:off x="101507" y="3949901"/>
            <a:ext cx="1285031" cy="457201"/>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TextBox 357">
            <a:extLst>
              <a:ext uri="{FF2B5EF4-FFF2-40B4-BE49-F238E27FC236}">
                <a16:creationId xmlns:a16="http://schemas.microsoft.com/office/drawing/2014/main" id="{7C326211-A206-4CE1-8CA0-110010A35C18}"/>
              </a:ext>
            </a:extLst>
          </p:cNvPr>
          <p:cNvSpPr txBox="1"/>
          <p:nvPr/>
        </p:nvSpPr>
        <p:spPr>
          <a:xfrm>
            <a:off x="101508" y="4057702"/>
            <a:ext cx="1241224" cy="269304"/>
          </a:xfrm>
          <a:prstGeom prst="rect">
            <a:avLst/>
          </a:prstGeom>
          <a:noFill/>
        </p:spPr>
        <p:txBody>
          <a:bodyPr wrap="square" rtlCol="0">
            <a:spAutoFit/>
          </a:bodyPr>
          <a:lstStyle/>
          <a:p>
            <a:r>
              <a:rPr lang="en-US" sz="1150" dirty="0">
                <a:solidFill>
                  <a:schemeClr val="bg1"/>
                </a:solidFill>
              </a:rPr>
              <a:t>SQLite, API, etc..</a:t>
            </a:r>
          </a:p>
        </p:txBody>
      </p:sp>
      <p:sp>
        <p:nvSpPr>
          <p:cNvPr id="359" name="Flowchart: Process 358">
            <a:extLst>
              <a:ext uri="{FF2B5EF4-FFF2-40B4-BE49-F238E27FC236}">
                <a16:creationId xmlns:a16="http://schemas.microsoft.com/office/drawing/2014/main" id="{0B88238D-F993-4F5E-8D91-4DB7F3F76E27}"/>
              </a:ext>
            </a:extLst>
          </p:cNvPr>
          <p:cNvSpPr/>
          <p:nvPr/>
        </p:nvSpPr>
        <p:spPr>
          <a:xfrm>
            <a:off x="2067986" y="3989977"/>
            <a:ext cx="1320753" cy="484907"/>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TextBox 359">
            <a:extLst>
              <a:ext uri="{FF2B5EF4-FFF2-40B4-BE49-F238E27FC236}">
                <a16:creationId xmlns:a16="http://schemas.microsoft.com/office/drawing/2014/main" id="{2EE3017F-E31F-4241-9810-AEE9CE2A3C72}"/>
              </a:ext>
            </a:extLst>
          </p:cNvPr>
          <p:cNvSpPr txBox="1"/>
          <p:nvPr/>
        </p:nvSpPr>
        <p:spPr>
          <a:xfrm>
            <a:off x="1903368" y="4009292"/>
            <a:ext cx="1698703" cy="446276"/>
          </a:xfrm>
          <a:prstGeom prst="rect">
            <a:avLst/>
          </a:prstGeom>
          <a:noFill/>
        </p:spPr>
        <p:txBody>
          <a:bodyPr wrap="square" rtlCol="0">
            <a:spAutoFit/>
          </a:bodyPr>
          <a:lstStyle/>
          <a:p>
            <a:pPr algn="ctr"/>
            <a:r>
              <a:rPr lang="en-US" sz="1150" dirty="0">
                <a:solidFill>
                  <a:schemeClr val="bg1"/>
                </a:solidFill>
              </a:rPr>
              <a:t>ID Mapping, Merging, Data Consolidation</a:t>
            </a:r>
          </a:p>
        </p:txBody>
      </p:sp>
      <p:cxnSp>
        <p:nvCxnSpPr>
          <p:cNvPr id="362" name="Straight Arrow Connector 361">
            <a:extLst>
              <a:ext uri="{FF2B5EF4-FFF2-40B4-BE49-F238E27FC236}">
                <a16:creationId xmlns:a16="http://schemas.microsoft.com/office/drawing/2014/main" id="{2DDC331D-1159-4822-BFDD-69E13099DD17}"/>
              </a:ext>
            </a:extLst>
          </p:cNvPr>
          <p:cNvCxnSpPr>
            <a:cxnSpLocks/>
            <a:stCxn id="4" idx="2"/>
            <a:endCxn id="357" idx="0"/>
          </p:cNvCxnSpPr>
          <p:nvPr/>
        </p:nvCxnSpPr>
        <p:spPr>
          <a:xfrm flipH="1">
            <a:off x="744023" y="3236544"/>
            <a:ext cx="11532" cy="713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4" name="Straight Arrow Connector 363">
            <a:extLst>
              <a:ext uri="{FF2B5EF4-FFF2-40B4-BE49-F238E27FC236}">
                <a16:creationId xmlns:a16="http://schemas.microsoft.com/office/drawing/2014/main" id="{18434F9E-3376-4D34-8F8C-B893B02A0248}"/>
              </a:ext>
            </a:extLst>
          </p:cNvPr>
          <p:cNvCxnSpPr>
            <a:cxnSpLocks/>
            <a:stCxn id="11" idx="2"/>
            <a:endCxn id="360" idx="0"/>
          </p:cNvCxnSpPr>
          <p:nvPr/>
        </p:nvCxnSpPr>
        <p:spPr>
          <a:xfrm flipH="1">
            <a:off x="2752720" y="3228328"/>
            <a:ext cx="1" cy="7809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98" name="Picture 397" descr="A screenshot of a social media post&#10;&#10;Description automatically generated">
            <a:extLst>
              <a:ext uri="{FF2B5EF4-FFF2-40B4-BE49-F238E27FC236}">
                <a16:creationId xmlns:a16="http://schemas.microsoft.com/office/drawing/2014/main" id="{900378E7-DF49-4EF7-9403-C065458427B4}"/>
              </a:ext>
            </a:extLst>
          </p:cNvPr>
          <p:cNvPicPr>
            <a:picLocks noChangeAspect="1"/>
          </p:cNvPicPr>
          <p:nvPr/>
        </p:nvPicPr>
        <p:blipFill rotWithShape="1">
          <a:blip r:embed="rId5">
            <a:extLst>
              <a:ext uri="{28A0092B-C50C-407E-A947-70E740481C1C}">
                <a14:useLocalDpi xmlns:a14="http://schemas.microsoft.com/office/drawing/2010/main" val="0"/>
              </a:ext>
            </a:extLst>
          </a:blip>
          <a:srcRect l="23718" t="32609" r="33243" b="15013"/>
          <a:stretch/>
        </p:blipFill>
        <p:spPr>
          <a:xfrm>
            <a:off x="4268621" y="2110779"/>
            <a:ext cx="1330506" cy="664110"/>
          </a:xfrm>
          <a:prstGeom prst="rect">
            <a:avLst/>
          </a:prstGeom>
        </p:spPr>
      </p:pic>
      <p:pic>
        <p:nvPicPr>
          <p:cNvPr id="402" name="Picture 401" descr="A screenshot of a cell phone&#10;&#10;Description automatically generated">
            <a:extLst>
              <a:ext uri="{FF2B5EF4-FFF2-40B4-BE49-F238E27FC236}">
                <a16:creationId xmlns:a16="http://schemas.microsoft.com/office/drawing/2014/main" id="{65280B9A-A9C3-43A9-B863-0091577D054D}"/>
              </a:ext>
            </a:extLst>
          </p:cNvPr>
          <p:cNvPicPr>
            <a:picLocks noChangeAspect="1"/>
          </p:cNvPicPr>
          <p:nvPr/>
        </p:nvPicPr>
        <p:blipFill rotWithShape="1">
          <a:blip r:embed="rId6">
            <a:extLst>
              <a:ext uri="{28A0092B-C50C-407E-A947-70E740481C1C}">
                <a14:useLocalDpi xmlns:a14="http://schemas.microsoft.com/office/drawing/2010/main" val="0"/>
              </a:ext>
            </a:extLst>
          </a:blip>
          <a:srcRect l="20751" t="36876" r="43544" b="17660"/>
          <a:stretch/>
        </p:blipFill>
        <p:spPr>
          <a:xfrm>
            <a:off x="2072147" y="2036584"/>
            <a:ext cx="1330507" cy="702145"/>
          </a:xfrm>
          <a:prstGeom prst="rect">
            <a:avLst/>
          </a:prstGeom>
        </p:spPr>
      </p:pic>
      <p:pic>
        <p:nvPicPr>
          <p:cNvPr id="404" name="Picture 403" descr="A close up of a sign&#10;&#10;Description automatically generated">
            <a:extLst>
              <a:ext uri="{FF2B5EF4-FFF2-40B4-BE49-F238E27FC236}">
                <a16:creationId xmlns:a16="http://schemas.microsoft.com/office/drawing/2014/main" id="{49362F7C-C4CC-4073-8305-0B8EF69764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9285" y="1016465"/>
            <a:ext cx="1235845" cy="642639"/>
          </a:xfrm>
          <a:prstGeom prst="rect">
            <a:avLst/>
          </a:prstGeom>
        </p:spPr>
      </p:pic>
      <p:pic>
        <p:nvPicPr>
          <p:cNvPr id="406" name="Picture 405" descr="A picture containing drawing&#10;&#10;Description automatically generated">
            <a:extLst>
              <a:ext uri="{FF2B5EF4-FFF2-40B4-BE49-F238E27FC236}">
                <a16:creationId xmlns:a16="http://schemas.microsoft.com/office/drawing/2014/main" id="{78993346-2A90-4BF2-9304-D985B7CDD9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3091" y="1019033"/>
            <a:ext cx="435744" cy="435744"/>
          </a:xfrm>
          <a:prstGeom prst="rect">
            <a:avLst/>
          </a:prstGeom>
        </p:spPr>
      </p:pic>
      <p:pic>
        <p:nvPicPr>
          <p:cNvPr id="407" name="Picture 406" descr="A picture containing drawing&#10;&#10;Description automatically generated">
            <a:extLst>
              <a:ext uri="{FF2B5EF4-FFF2-40B4-BE49-F238E27FC236}">
                <a16:creationId xmlns:a16="http://schemas.microsoft.com/office/drawing/2014/main" id="{F6CB6107-A90A-45EE-9AE5-92744EB6C5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8526" y="4542214"/>
            <a:ext cx="435744" cy="435744"/>
          </a:xfrm>
          <a:prstGeom prst="rect">
            <a:avLst/>
          </a:prstGeom>
        </p:spPr>
      </p:pic>
      <p:pic>
        <p:nvPicPr>
          <p:cNvPr id="409" name="Picture 408" descr="A picture containing drawing&#10;&#10;Description automatically generated">
            <a:extLst>
              <a:ext uri="{FF2B5EF4-FFF2-40B4-BE49-F238E27FC236}">
                <a16:creationId xmlns:a16="http://schemas.microsoft.com/office/drawing/2014/main" id="{04F3A794-82B5-4354-8237-D8CEDF19BE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0541" y="3727459"/>
            <a:ext cx="751554" cy="563666"/>
          </a:xfrm>
          <a:prstGeom prst="rect">
            <a:avLst/>
          </a:prstGeom>
        </p:spPr>
      </p:pic>
      <p:pic>
        <p:nvPicPr>
          <p:cNvPr id="412" name="Picture 411" descr="A close up of a sign&#10;&#10;Description automatically generated">
            <a:extLst>
              <a:ext uri="{FF2B5EF4-FFF2-40B4-BE49-F238E27FC236}">
                <a16:creationId xmlns:a16="http://schemas.microsoft.com/office/drawing/2014/main" id="{FED324CC-33DC-4FD4-95FA-CC1063F71B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22732" y="4574393"/>
            <a:ext cx="1109663" cy="600484"/>
          </a:xfrm>
          <a:prstGeom prst="rect">
            <a:avLst/>
          </a:prstGeom>
        </p:spPr>
      </p:pic>
      <p:sp>
        <p:nvSpPr>
          <p:cNvPr id="2" name="Rectangle 1">
            <a:extLst>
              <a:ext uri="{FF2B5EF4-FFF2-40B4-BE49-F238E27FC236}">
                <a16:creationId xmlns:a16="http://schemas.microsoft.com/office/drawing/2014/main" id="{5C001404-34AD-49CB-8AAF-22248F7B1A3A}"/>
              </a:ext>
            </a:extLst>
          </p:cNvPr>
          <p:cNvSpPr/>
          <p:nvPr/>
        </p:nvSpPr>
        <p:spPr>
          <a:xfrm>
            <a:off x="563733" y="396559"/>
            <a:ext cx="4307615" cy="707886"/>
          </a:xfrm>
          <a:prstGeom prst="rect">
            <a:avLst/>
          </a:prstGeom>
        </p:spPr>
        <p:txBody>
          <a:bodyPr wrap="square">
            <a:spAutoFit/>
          </a:bodyPr>
          <a:lstStyle/>
          <a:p>
            <a:r>
              <a:rPr lang="en-US" sz="4000" dirty="0">
                <a:solidFill>
                  <a:schemeClr val="tx1">
                    <a:lumMod val="85000"/>
                    <a:lumOff val="15000"/>
                  </a:schemeClr>
                </a:solidFill>
                <a:latin typeface="+mj-lt"/>
              </a:rPr>
              <a:t>System Design</a:t>
            </a:r>
          </a:p>
        </p:txBody>
      </p:sp>
      <p:sp>
        <p:nvSpPr>
          <p:cNvPr id="3" name="灯片编号占位符 2">
            <a:extLst>
              <a:ext uri="{FF2B5EF4-FFF2-40B4-BE49-F238E27FC236}">
                <a16:creationId xmlns:a16="http://schemas.microsoft.com/office/drawing/2014/main" id="{4AA65A4B-1E45-456D-86C1-F8C2CB9B70BC}"/>
              </a:ext>
            </a:extLst>
          </p:cNvPr>
          <p:cNvSpPr>
            <a:spLocks noGrp="1"/>
          </p:cNvSpPr>
          <p:nvPr>
            <p:ph type="sldNum" sz="quarter" idx="12"/>
          </p:nvPr>
        </p:nvSpPr>
        <p:spPr/>
        <p:txBody>
          <a:bodyPr/>
          <a:lstStyle/>
          <a:p>
            <a:fld id="{52DBED1F-091A-4032-9F48-CA688938ACD9}" type="slidenum">
              <a:rPr lang="en-US" smtClean="0"/>
              <a:t>5</a:t>
            </a:fld>
            <a:endParaRPr lang="en-US"/>
          </a:p>
        </p:txBody>
      </p:sp>
    </p:spTree>
    <p:extLst>
      <p:ext uri="{BB962C8B-B14F-4D97-AF65-F5344CB8AC3E}">
        <p14:creationId xmlns:p14="http://schemas.microsoft.com/office/powerpoint/2010/main" val="44854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CD95-E7FE-4731-92A4-59A268320E40}"/>
              </a:ext>
            </a:extLst>
          </p:cNvPr>
          <p:cNvSpPr>
            <a:spLocks noGrp="1"/>
          </p:cNvSpPr>
          <p:nvPr>
            <p:ph type="title"/>
          </p:nvPr>
        </p:nvSpPr>
        <p:spPr>
          <a:xfrm>
            <a:off x="838200" y="4851400"/>
            <a:ext cx="10515600" cy="1325563"/>
          </a:xfrm>
        </p:spPr>
        <p:txBody>
          <a:bodyPr>
            <a:normAutofit/>
          </a:bodyPr>
          <a:lstStyle/>
          <a:p>
            <a:pPr algn="ctr"/>
            <a:r>
              <a:rPr lang="en-US" sz="4000" dirty="0"/>
              <a:t>Data Preprocessing</a:t>
            </a:r>
          </a:p>
        </p:txBody>
      </p:sp>
      <p:graphicFrame>
        <p:nvGraphicFramePr>
          <p:cNvPr id="5" name="Content Placeholder 2">
            <a:extLst>
              <a:ext uri="{FF2B5EF4-FFF2-40B4-BE49-F238E27FC236}">
                <a16:creationId xmlns:a16="http://schemas.microsoft.com/office/drawing/2014/main" id="{F233670B-8583-436D-8C5A-4ECF923AEC27}"/>
              </a:ext>
            </a:extLst>
          </p:cNvPr>
          <p:cNvGraphicFramePr>
            <a:graphicFrameLocks noGrp="1"/>
          </p:cNvGraphicFramePr>
          <p:nvPr>
            <p:ph idx="1"/>
            <p:extLst>
              <p:ext uri="{D42A27DB-BD31-4B8C-83A1-F6EECF244321}">
                <p14:modId xmlns:p14="http://schemas.microsoft.com/office/powerpoint/2010/main" val="849288961"/>
              </p:ext>
            </p:extLst>
          </p:nvPr>
        </p:nvGraphicFramePr>
        <p:xfrm>
          <a:off x="233265" y="125963"/>
          <a:ext cx="11803226" cy="5197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a:extLst>
              <a:ext uri="{FF2B5EF4-FFF2-40B4-BE49-F238E27FC236}">
                <a16:creationId xmlns:a16="http://schemas.microsoft.com/office/drawing/2014/main" id="{9C9DDD48-98EB-44A7-A596-3678899CAD7B}"/>
              </a:ext>
            </a:extLst>
          </p:cNvPr>
          <p:cNvSpPr>
            <a:spLocks noGrp="1"/>
          </p:cNvSpPr>
          <p:nvPr>
            <p:ph type="sldNum" sz="quarter" idx="12"/>
          </p:nvPr>
        </p:nvSpPr>
        <p:spPr/>
        <p:txBody>
          <a:bodyPr/>
          <a:lstStyle/>
          <a:p>
            <a:fld id="{52DBED1F-091A-4032-9F48-CA688938ACD9}" type="slidenum">
              <a:rPr lang="en-US" smtClean="0"/>
              <a:t>6</a:t>
            </a:fld>
            <a:endParaRPr lang="en-US"/>
          </a:p>
        </p:txBody>
      </p:sp>
    </p:spTree>
    <p:extLst>
      <p:ext uri="{BB962C8B-B14F-4D97-AF65-F5344CB8AC3E}">
        <p14:creationId xmlns:p14="http://schemas.microsoft.com/office/powerpoint/2010/main" val="342254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573560" y="321018"/>
            <a:ext cx="11044880" cy="658055"/>
          </a:xfrm>
          <a:prstGeom prst="rect">
            <a:avLst/>
          </a:prstGeom>
        </p:spPr>
        <p:txBody>
          <a:bodyPr spcFirstLastPara="1" vert="horz" wrap="square" lIns="121900" tIns="121900" rIns="121900" bIns="121900" rtlCol="0" anchor="t" anchorCtr="0">
            <a:noAutofit/>
          </a:bodyPr>
          <a:lstStyle/>
          <a:p>
            <a:r>
              <a:rPr lang="en-US" sz="4000" dirty="0"/>
              <a:t>Lyrics Analysis</a:t>
            </a:r>
          </a:p>
        </p:txBody>
      </p:sp>
      <p:sp>
        <p:nvSpPr>
          <p:cNvPr id="160" name="Google Shape;160;p25"/>
          <p:cNvSpPr txBox="1">
            <a:spLocks noGrp="1"/>
          </p:cNvSpPr>
          <p:nvPr>
            <p:ph type="body" idx="1"/>
          </p:nvPr>
        </p:nvSpPr>
        <p:spPr>
          <a:xfrm>
            <a:off x="320041" y="1216096"/>
            <a:ext cx="6873240" cy="658054"/>
          </a:xfrm>
          <a:prstGeom prst="rect">
            <a:avLst/>
          </a:prstGeom>
        </p:spPr>
        <p:txBody>
          <a:bodyPr spcFirstLastPara="1" vert="horz" wrap="square" lIns="121900" tIns="121900" rIns="121900" bIns="121900" rtlCol="0" anchor="t" anchorCtr="0">
            <a:noAutofit/>
          </a:bodyPr>
          <a:lstStyle/>
          <a:p>
            <a:pPr marL="0" indent="0" algn="ctr">
              <a:spcAft>
                <a:spcPts val="2133"/>
              </a:spcAft>
              <a:buNone/>
            </a:pPr>
            <a:r>
              <a:rPr lang="en-US" sz="2400" b="1" dirty="0"/>
              <a:t>        Topic Modeling (Cluster n=20)	</a:t>
            </a:r>
          </a:p>
        </p:txBody>
      </p:sp>
      <p:pic>
        <p:nvPicPr>
          <p:cNvPr id="161" name="Google Shape;161;p25"/>
          <p:cNvPicPr preferRelativeResize="0"/>
          <p:nvPr/>
        </p:nvPicPr>
        <p:blipFill rotWithShape="1">
          <a:blip r:embed="rId3">
            <a:alphaModFix/>
          </a:blip>
          <a:srcRect l="13482" t="25761" r="9166" b="7894"/>
          <a:stretch/>
        </p:blipFill>
        <p:spPr>
          <a:xfrm>
            <a:off x="136200" y="2189480"/>
            <a:ext cx="7543695" cy="3651913"/>
          </a:xfrm>
          <a:prstGeom prst="rect">
            <a:avLst/>
          </a:prstGeom>
          <a:noFill/>
          <a:ln>
            <a:noFill/>
          </a:ln>
        </p:spPr>
      </p:pic>
      <p:pic>
        <p:nvPicPr>
          <p:cNvPr id="162" name="Google Shape;162;p25"/>
          <p:cNvPicPr preferRelativeResize="0"/>
          <p:nvPr/>
        </p:nvPicPr>
        <p:blipFill rotWithShape="1">
          <a:blip r:embed="rId4">
            <a:alphaModFix/>
          </a:blip>
          <a:srcRect l="23103" t="40186" r="33015" b="19937"/>
          <a:stretch/>
        </p:blipFill>
        <p:spPr>
          <a:xfrm>
            <a:off x="8131500" y="2038080"/>
            <a:ext cx="3644900" cy="1854200"/>
          </a:xfrm>
          <a:prstGeom prst="rect">
            <a:avLst/>
          </a:prstGeom>
          <a:noFill/>
          <a:ln>
            <a:noFill/>
          </a:ln>
        </p:spPr>
      </p:pic>
      <p:sp>
        <p:nvSpPr>
          <p:cNvPr id="163" name="Google Shape;163;p25"/>
          <p:cNvSpPr txBox="1"/>
          <p:nvPr/>
        </p:nvSpPr>
        <p:spPr>
          <a:xfrm>
            <a:off x="8194039" y="3800840"/>
            <a:ext cx="3213643" cy="391160"/>
          </a:xfrm>
          <a:prstGeom prst="rect">
            <a:avLst/>
          </a:prstGeom>
          <a:noFill/>
          <a:ln>
            <a:noFill/>
          </a:ln>
        </p:spPr>
        <p:txBody>
          <a:bodyPr spcFirstLastPara="1" wrap="square" lIns="121900" tIns="121900" rIns="121900" bIns="121900" anchor="t" anchorCtr="0">
            <a:noAutofit/>
          </a:bodyPr>
          <a:lstStyle/>
          <a:p>
            <a:pPr algn="ctr"/>
            <a:r>
              <a:rPr lang="en-US" sz="2133"/>
              <a:t>2000s</a:t>
            </a:r>
            <a:endParaRPr lang="en-US" sz="2133" dirty="0"/>
          </a:p>
        </p:txBody>
      </p:sp>
      <p:pic>
        <p:nvPicPr>
          <p:cNvPr id="164" name="Google Shape;164;p25"/>
          <p:cNvPicPr preferRelativeResize="0"/>
          <p:nvPr/>
        </p:nvPicPr>
        <p:blipFill rotWithShape="1">
          <a:blip r:embed="rId5">
            <a:alphaModFix/>
          </a:blip>
          <a:srcRect l="22672" t="33898" r="33413" b="26694"/>
          <a:stretch/>
        </p:blipFill>
        <p:spPr>
          <a:xfrm>
            <a:off x="8048613" y="4258040"/>
            <a:ext cx="3683020" cy="1854200"/>
          </a:xfrm>
          <a:prstGeom prst="rect">
            <a:avLst/>
          </a:prstGeom>
          <a:noFill/>
          <a:ln>
            <a:noFill/>
          </a:ln>
        </p:spPr>
      </p:pic>
      <p:sp>
        <p:nvSpPr>
          <p:cNvPr id="2" name="Rectangle 1">
            <a:extLst>
              <a:ext uri="{FF2B5EF4-FFF2-40B4-BE49-F238E27FC236}">
                <a16:creationId xmlns:a16="http://schemas.microsoft.com/office/drawing/2014/main" id="{FE63316A-3137-45D9-AF70-1C6C931965C7}"/>
              </a:ext>
            </a:extLst>
          </p:cNvPr>
          <p:cNvSpPr/>
          <p:nvPr/>
        </p:nvSpPr>
        <p:spPr>
          <a:xfrm>
            <a:off x="8106421" y="1293303"/>
            <a:ext cx="3765538" cy="424732"/>
          </a:xfrm>
          <a:prstGeom prst="rect">
            <a:avLst/>
          </a:prstGeom>
        </p:spPr>
        <p:txBody>
          <a:bodyPr wrap="square">
            <a:spAutoFit/>
          </a:bodyPr>
          <a:lstStyle/>
          <a:p>
            <a:pPr algn="ctr">
              <a:lnSpc>
                <a:spcPct val="90000"/>
              </a:lnSpc>
              <a:spcAft>
                <a:spcPts val="2133"/>
              </a:spcAft>
              <a:buSzPts val="1800"/>
            </a:pPr>
            <a:r>
              <a:rPr lang="en-US" sz="2400" b="1" dirty="0"/>
              <a:t>Word Cloud Visualization</a:t>
            </a:r>
          </a:p>
        </p:txBody>
      </p:sp>
      <p:sp>
        <p:nvSpPr>
          <p:cNvPr id="3" name="Rectangle 2">
            <a:extLst>
              <a:ext uri="{FF2B5EF4-FFF2-40B4-BE49-F238E27FC236}">
                <a16:creationId xmlns:a16="http://schemas.microsoft.com/office/drawing/2014/main" id="{E6255DEF-7FE4-4E02-A598-EDD0B6724205}"/>
              </a:ext>
            </a:extLst>
          </p:cNvPr>
          <p:cNvSpPr/>
          <p:nvPr/>
        </p:nvSpPr>
        <p:spPr>
          <a:xfrm>
            <a:off x="9619879" y="6200101"/>
            <a:ext cx="508473" cy="369332"/>
          </a:xfrm>
          <a:prstGeom prst="rect">
            <a:avLst/>
          </a:prstGeom>
        </p:spPr>
        <p:txBody>
          <a:bodyPr wrap="none">
            <a:spAutoFit/>
          </a:bodyPr>
          <a:lstStyle/>
          <a:p>
            <a:pPr algn="ctr"/>
            <a:r>
              <a:rPr lang="en-US"/>
              <a:t>60s</a:t>
            </a:r>
            <a:endParaRPr lang="en-US" dirty="0"/>
          </a:p>
        </p:txBody>
      </p:sp>
      <p:cxnSp>
        <p:nvCxnSpPr>
          <p:cNvPr id="5" name="Straight Connector 4">
            <a:extLst>
              <a:ext uri="{FF2B5EF4-FFF2-40B4-BE49-F238E27FC236}">
                <a16:creationId xmlns:a16="http://schemas.microsoft.com/office/drawing/2014/main" id="{CE0F9148-EE4E-4B77-8B47-742B5D48F782}"/>
              </a:ext>
            </a:extLst>
          </p:cNvPr>
          <p:cNvCxnSpPr>
            <a:cxnSpLocks/>
          </p:cNvCxnSpPr>
          <p:nvPr/>
        </p:nvCxnSpPr>
        <p:spPr>
          <a:xfrm>
            <a:off x="335280" y="1747520"/>
            <a:ext cx="7167880"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9063C73-71DE-4178-B7D2-D3AA42F8B37A}"/>
              </a:ext>
            </a:extLst>
          </p:cNvPr>
          <p:cNvCxnSpPr/>
          <p:nvPr/>
        </p:nvCxnSpPr>
        <p:spPr>
          <a:xfrm>
            <a:off x="8118800" y="1747520"/>
            <a:ext cx="3657600" cy="0"/>
          </a:xfrm>
          <a:prstGeom prst="line">
            <a:avLst/>
          </a:prstGeom>
        </p:spPr>
        <p:style>
          <a:lnRef idx="3">
            <a:schemeClr val="dk1"/>
          </a:lnRef>
          <a:fillRef idx="0">
            <a:schemeClr val="dk1"/>
          </a:fillRef>
          <a:effectRef idx="2">
            <a:schemeClr val="dk1"/>
          </a:effectRef>
          <a:fontRef idx="minor">
            <a:schemeClr val="tx1"/>
          </a:fontRef>
        </p:style>
      </p:cxnSp>
      <p:sp>
        <p:nvSpPr>
          <p:cNvPr id="4" name="灯片编号占位符 3">
            <a:extLst>
              <a:ext uri="{FF2B5EF4-FFF2-40B4-BE49-F238E27FC236}">
                <a16:creationId xmlns:a16="http://schemas.microsoft.com/office/drawing/2014/main" id="{50B07299-7ED9-4C63-867B-05BE3A9DCDD0}"/>
              </a:ext>
            </a:extLst>
          </p:cNvPr>
          <p:cNvSpPr>
            <a:spLocks noGrp="1"/>
          </p:cNvSpPr>
          <p:nvPr>
            <p:ph type="sldNum" idx="12"/>
          </p:nvPr>
        </p:nvSpPr>
        <p:spPr/>
        <p:txBody>
          <a:bodyPr/>
          <a:lstStyle/>
          <a:p>
            <a:fld id="{00000000-1234-1234-1234-123412341234}" type="slidenum">
              <a:rPr lang="en" smtClean="0"/>
              <a:pPr/>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616208" y="414736"/>
            <a:ext cx="11360800" cy="763600"/>
          </a:xfrm>
          <a:prstGeom prst="rect">
            <a:avLst/>
          </a:prstGeom>
        </p:spPr>
        <p:txBody>
          <a:bodyPr spcFirstLastPara="1" vert="horz" wrap="square" lIns="121900" tIns="121900" rIns="121900" bIns="121900" rtlCol="0" anchor="t" anchorCtr="0">
            <a:noAutofit/>
          </a:bodyPr>
          <a:lstStyle/>
          <a:p>
            <a:r>
              <a:rPr lang="en" sz="4000" dirty="0"/>
              <a:t>Algorithm Development | Collaborative Filtering</a:t>
            </a:r>
            <a:endParaRPr sz="4000" dirty="0"/>
          </a:p>
        </p:txBody>
      </p:sp>
      <p:sp>
        <p:nvSpPr>
          <p:cNvPr id="99" name="Google Shape;99;p20"/>
          <p:cNvSpPr txBox="1">
            <a:spLocks noGrp="1"/>
          </p:cNvSpPr>
          <p:nvPr>
            <p:ph type="body" idx="1"/>
          </p:nvPr>
        </p:nvSpPr>
        <p:spPr>
          <a:xfrm>
            <a:off x="415600" y="1551355"/>
            <a:ext cx="11360800" cy="4555200"/>
          </a:xfrm>
          <a:prstGeom prst="rect">
            <a:avLst/>
          </a:prstGeom>
        </p:spPr>
        <p:txBody>
          <a:bodyPr spcFirstLastPara="1" vert="horz" wrap="square" lIns="121900" tIns="121900" rIns="121900" bIns="121900" rtlCol="0" anchor="t" anchorCtr="0">
            <a:noAutofit/>
          </a:bodyPr>
          <a:lstStyle/>
          <a:p>
            <a:pPr>
              <a:buClr>
                <a:schemeClr val="dk1"/>
              </a:buClr>
            </a:pPr>
            <a:r>
              <a:rPr lang="en" sz="2400" dirty="0">
                <a:solidFill>
                  <a:schemeClr val="dk1"/>
                </a:solidFill>
              </a:rPr>
              <a:t>Popularity Based</a:t>
            </a:r>
            <a:endParaRPr sz="2400" dirty="0">
              <a:solidFill>
                <a:schemeClr val="dk1"/>
              </a:solidFill>
            </a:endParaRPr>
          </a:p>
          <a:p>
            <a:pPr lvl="1">
              <a:spcBef>
                <a:spcPts val="0"/>
              </a:spcBef>
              <a:buClr>
                <a:schemeClr val="dk1"/>
              </a:buClr>
              <a:buFont typeface="Wingdings" panose="05000000000000000000" pitchFamily="2" charset="2"/>
              <a:buChar char="v"/>
            </a:pPr>
            <a:r>
              <a:rPr lang="en" sz="2000" dirty="0">
                <a:solidFill>
                  <a:schemeClr val="dk1"/>
                </a:solidFill>
              </a:rPr>
              <a:t>TOP 10 frequently listened songs</a:t>
            </a:r>
            <a:endParaRPr sz="2000" dirty="0">
              <a:solidFill>
                <a:schemeClr val="dk1"/>
              </a:solidFill>
            </a:endParaRPr>
          </a:p>
          <a:p>
            <a:pPr>
              <a:buClr>
                <a:schemeClr val="dk1"/>
              </a:buClr>
            </a:pPr>
            <a:r>
              <a:rPr lang="en" sz="2400" dirty="0">
                <a:solidFill>
                  <a:schemeClr val="dk1"/>
                </a:solidFill>
              </a:rPr>
              <a:t>ALS</a:t>
            </a:r>
            <a:endParaRPr sz="2400" dirty="0">
              <a:solidFill>
                <a:schemeClr val="dk1"/>
              </a:solidFill>
            </a:endParaRPr>
          </a:p>
          <a:p>
            <a:pPr marL="0" indent="0">
              <a:spcBef>
                <a:spcPts val="2133"/>
              </a:spcBef>
              <a:spcAft>
                <a:spcPts val="2133"/>
              </a:spcAft>
              <a:buNone/>
            </a:pPr>
            <a:endParaRPr dirty="0"/>
          </a:p>
        </p:txBody>
      </p:sp>
      <p:pic>
        <p:nvPicPr>
          <p:cNvPr id="100" name="Google Shape;100;p20"/>
          <p:cNvPicPr preferRelativeResize="0"/>
          <p:nvPr/>
        </p:nvPicPr>
        <p:blipFill>
          <a:blip r:embed="rId3">
            <a:alphaModFix/>
          </a:blip>
          <a:stretch>
            <a:fillRect/>
          </a:stretch>
        </p:blipFill>
        <p:spPr>
          <a:xfrm>
            <a:off x="125896" y="3182903"/>
            <a:ext cx="6522935" cy="2550633"/>
          </a:xfrm>
          <a:prstGeom prst="rect">
            <a:avLst/>
          </a:prstGeom>
          <a:noFill/>
          <a:ln>
            <a:noFill/>
          </a:ln>
        </p:spPr>
      </p:pic>
      <p:pic>
        <p:nvPicPr>
          <p:cNvPr id="101" name="Google Shape;101;p20"/>
          <p:cNvPicPr preferRelativeResize="0"/>
          <p:nvPr/>
        </p:nvPicPr>
        <p:blipFill>
          <a:blip r:embed="rId4">
            <a:alphaModFix/>
          </a:blip>
          <a:stretch>
            <a:fillRect/>
          </a:stretch>
        </p:blipFill>
        <p:spPr>
          <a:xfrm>
            <a:off x="6418418" y="1612003"/>
            <a:ext cx="5616168" cy="4555200"/>
          </a:xfrm>
          <a:prstGeom prst="rect">
            <a:avLst/>
          </a:prstGeom>
          <a:noFill/>
          <a:ln>
            <a:noFill/>
          </a:ln>
        </p:spPr>
      </p:pic>
      <p:sp>
        <p:nvSpPr>
          <p:cNvPr id="2" name="灯片编号占位符 1">
            <a:extLst>
              <a:ext uri="{FF2B5EF4-FFF2-40B4-BE49-F238E27FC236}">
                <a16:creationId xmlns:a16="http://schemas.microsoft.com/office/drawing/2014/main" id="{438F7F97-04C3-4AC0-AEDF-69DBBA79FFD0}"/>
              </a:ext>
            </a:extLst>
          </p:cNvPr>
          <p:cNvSpPr>
            <a:spLocks noGrp="1"/>
          </p:cNvSpPr>
          <p:nvPr>
            <p:ph type="sldNum" idx="12"/>
          </p:nvPr>
        </p:nvSpPr>
        <p:spPr/>
        <p:txBody>
          <a:bodyPr/>
          <a:lstStyle/>
          <a:p>
            <a:fld id="{00000000-1234-1234-1234-123412341234}" type="slidenum">
              <a:rPr lang="en" smtClean="0"/>
              <a:pPr/>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4000" dirty="0"/>
              <a:t>Results | ALS</a:t>
            </a:r>
            <a:endParaRPr sz="4000" dirty="0"/>
          </a:p>
        </p:txBody>
      </p:sp>
      <p:sp>
        <p:nvSpPr>
          <p:cNvPr id="170" name="Google Shape;170;p26"/>
          <p:cNvSpPr txBox="1"/>
          <p:nvPr/>
        </p:nvSpPr>
        <p:spPr>
          <a:xfrm>
            <a:off x="975312" y="850554"/>
            <a:ext cx="4732846" cy="2574953"/>
          </a:xfrm>
          <a:prstGeom prst="rect">
            <a:avLst/>
          </a:prstGeom>
          <a:noFill/>
          <a:ln>
            <a:noFill/>
          </a:ln>
        </p:spPr>
        <p:txBody>
          <a:bodyPr spcFirstLastPara="1" wrap="square" lIns="121900" tIns="121900" rIns="121900" bIns="121900" anchor="t" anchorCtr="0">
            <a:noAutofit/>
          </a:bodyPr>
          <a:lstStyle/>
          <a:p>
            <a:pPr>
              <a:lnSpc>
                <a:spcPct val="150000"/>
              </a:lnSpc>
              <a:spcBef>
                <a:spcPts val="1333"/>
              </a:spcBef>
              <a:buClr>
                <a:schemeClr val="dk1"/>
              </a:buClr>
              <a:buSzPts val="1100"/>
            </a:pPr>
            <a:r>
              <a:rPr lang="en" sz="2000" b="1" dirty="0">
                <a:solidFill>
                  <a:schemeClr val="dk1"/>
                </a:solidFill>
              </a:rPr>
              <a:t>Basic Recommendation</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RMSE on test: 6.24</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Average frequency: 3</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RMSE with average frequency: 6.23</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Result for user-id 101:</a:t>
            </a:r>
            <a:endParaRPr sz="2000" dirty="0">
              <a:solidFill>
                <a:schemeClr val="dk1"/>
              </a:solidFill>
            </a:endParaRPr>
          </a:p>
          <a:p>
            <a:endParaRPr sz="2000" dirty="0"/>
          </a:p>
        </p:txBody>
      </p:sp>
      <p:sp>
        <p:nvSpPr>
          <p:cNvPr id="171" name="Google Shape;171;p26"/>
          <p:cNvSpPr txBox="1"/>
          <p:nvPr/>
        </p:nvSpPr>
        <p:spPr>
          <a:xfrm>
            <a:off x="6267869" y="968894"/>
            <a:ext cx="4842036" cy="2488503"/>
          </a:xfrm>
          <a:prstGeom prst="rect">
            <a:avLst/>
          </a:prstGeom>
          <a:noFill/>
          <a:ln>
            <a:noFill/>
          </a:ln>
        </p:spPr>
        <p:txBody>
          <a:bodyPr spcFirstLastPara="1" wrap="square" lIns="121900" tIns="121900" rIns="121900" bIns="121900" anchor="t" anchorCtr="0">
            <a:noAutofit/>
          </a:bodyPr>
          <a:lstStyle/>
          <a:p>
            <a:pPr>
              <a:lnSpc>
                <a:spcPct val="150000"/>
              </a:lnSpc>
            </a:pPr>
            <a:r>
              <a:rPr lang="en" sz="2000" b="1" dirty="0">
                <a:solidFill>
                  <a:schemeClr val="dk1"/>
                </a:solidFill>
              </a:rPr>
              <a:t>Recommendation for tracks listened &gt;=2</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RMSE on test: 9.21</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Average frequency: 6</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RMSE with average frequency: 9.23</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Result for user-id 101</a:t>
            </a:r>
            <a:r>
              <a:rPr lang="en" sz="2000" dirty="0">
                <a:solidFill>
                  <a:schemeClr val="dk1"/>
                </a:solidFill>
              </a:rPr>
              <a:t>:</a:t>
            </a:r>
            <a:endParaRPr sz="2000" b="1" dirty="0">
              <a:solidFill>
                <a:schemeClr val="dk1"/>
              </a:solidFill>
            </a:endParaRPr>
          </a:p>
          <a:p>
            <a:endParaRPr sz="2000" dirty="0"/>
          </a:p>
        </p:txBody>
      </p:sp>
      <p:pic>
        <p:nvPicPr>
          <p:cNvPr id="172" name="Google Shape;172;p26"/>
          <p:cNvPicPr preferRelativeResize="0"/>
          <p:nvPr/>
        </p:nvPicPr>
        <p:blipFill>
          <a:blip r:embed="rId3">
            <a:alphaModFix/>
          </a:blip>
          <a:stretch>
            <a:fillRect/>
          </a:stretch>
        </p:blipFill>
        <p:spPr>
          <a:xfrm>
            <a:off x="1161994" y="3620134"/>
            <a:ext cx="9864011" cy="2185699"/>
          </a:xfrm>
          <a:prstGeom prst="rect">
            <a:avLst/>
          </a:prstGeom>
          <a:noFill/>
          <a:ln>
            <a:noFill/>
          </a:ln>
        </p:spPr>
      </p:pic>
      <p:sp>
        <p:nvSpPr>
          <p:cNvPr id="173" name="Google Shape;173;p26"/>
          <p:cNvSpPr txBox="1"/>
          <p:nvPr/>
        </p:nvSpPr>
        <p:spPr>
          <a:xfrm>
            <a:off x="618800" y="5805833"/>
            <a:ext cx="10950400" cy="7636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1600" b="1" dirty="0"/>
              <a:t>Conclusion: </a:t>
            </a:r>
            <a:r>
              <a:rPr lang="en" sz="1600" dirty="0"/>
              <a:t>Many songs have only been listened once. Although the second model has a higher RMSE on test, it behaves relatively better when compared to average frequency. Since those tracks are listened more, we infer those songs can better represent users’ tastes. The circled items might be of highest recommendation quality.</a:t>
            </a:r>
            <a:endParaRPr sz="1600" dirty="0"/>
          </a:p>
          <a:p>
            <a:pPr>
              <a:buClr>
                <a:schemeClr val="dk1"/>
              </a:buClr>
              <a:buSzPts val="1100"/>
            </a:pPr>
            <a:endParaRPr sz="1600" dirty="0"/>
          </a:p>
          <a:p>
            <a:endParaRPr sz="1600" dirty="0"/>
          </a:p>
        </p:txBody>
      </p:sp>
      <p:sp>
        <p:nvSpPr>
          <p:cNvPr id="2" name="灯片编号占位符 1">
            <a:extLst>
              <a:ext uri="{FF2B5EF4-FFF2-40B4-BE49-F238E27FC236}">
                <a16:creationId xmlns:a16="http://schemas.microsoft.com/office/drawing/2014/main" id="{A02C23F1-1808-4A43-B7E1-BCAC1F8FA335}"/>
              </a:ext>
            </a:extLst>
          </p:cNvPr>
          <p:cNvSpPr>
            <a:spLocks noGrp="1"/>
          </p:cNvSpPr>
          <p:nvPr>
            <p:ph type="sldNum" idx="12"/>
          </p:nvPr>
        </p:nvSpPr>
        <p:spPr/>
        <p:txBody>
          <a:bodyPr/>
          <a:lstStyle/>
          <a:p>
            <a:fld id="{00000000-1234-1234-1234-123412341234}" type="slidenum">
              <a:rPr lang="en" smtClean="0"/>
              <a:pPr/>
              <a:t>9</a:t>
            </a:fld>
            <a:endParaRPr lang="e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D139E5D-5FD0-4B21-B799-4E2DD7C2F286}">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213</TotalTime>
  <Words>933</Words>
  <Application>Microsoft Office PowerPoint</Application>
  <PresentationFormat>宽屏</PresentationFormat>
  <Paragraphs>152</Paragraphs>
  <Slides>19</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Open Sans</vt:lpstr>
      <vt:lpstr>Arial</vt:lpstr>
      <vt:lpstr>Calibri</vt:lpstr>
      <vt:lpstr>Calibri Light</vt:lpstr>
      <vt:lpstr>Wingdings</vt:lpstr>
      <vt:lpstr>Office Theme</vt:lpstr>
      <vt:lpstr>THE MILLION SONG RECOMMENDATION SYSTEM</vt:lpstr>
      <vt:lpstr>Executive Summary</vt:lpstr>
      <vt:lpstr>Business Problem</vt:lpstr>
      <vt:lpstr>Data Description</vt:lpstr>
      <vt:lpstr>PowerPoint 演示文稿</vt:lpstr>
      <vt:lpstr>Data Preprocessing</vt:lpstr>
      <vt:lpstr>Lyrics Analysis</vt:lpstr>
      <vt:lpstr>Algorithm Development | Collaborative Filtering</vt:lpstr>
      <vt:lpstr>Results | ALS</vt:lpstr>
      <vt:lpstr>Algorithm Development | Content-Based Filtering</vt:lpstr>
      <vt:lpstr>Algorithm Development | Content-Based Filtering </vt:lpstr>
      <vt:lpstr>Algorithm Development | Content-Based Filtering</vt:lpstr>
      <vt:lpstr>Results | Content-Based Filtering</vt:lpstr>
      <vt:lpstr>Results | Content-Based Filtering</vt:lpstr>
      <vt:lpstr>Conclusions</vt:lpstr>
      <vt:lpstr>Lessons Learned </vt:lpstr>
      <vt:lpstr>Further Steps</vt:lpstr>
      <vt:lpstr>References</vt:lpstr>
      <vt:lpstr>Thank You for making us become great  data scientists   From Jie Lu, Li Yihao, Chaoying Bao, Tram 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MILLION SONG RECOMMENDATION SYSTEM</dc:title>
  <dc:creator>Tram</dc:creator>
  <cp:lastModifiedBy>Fion Bao</cp:lastModifiedBy>
  <cp:revision>24</cp:revision>
  <dcterms:created xsi:type="dcterms:W3CDTF">2020-05-07T04:22:44Z</dcterms:created>
  <dcterms:modified xsi:type="dcterms:W3CDTF">2020-05-08T02:06:38Z</dcterms:modified>
</cp:coreProperties>
</file>